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4"/>
        </a:fontRef>
        <a:schemeClr val="accent4"/>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rgbClr val="FBFBFB"/>
          </a:solidFill>
        </a:fill>
      </a:tcStyle>
    </a:wholeTbl>
    <a:band2H>
      <a:tcTxStyle/>
      <a:tcStyle>
        <a:tcBdr/>
        <a:fill>
          <a:solidFill>
            <a:schemeClr val="accent1">
              <a:lumOff val="3680"/>
            </a:schemeClr>
          </a:solidFill>
        </a:fill>
      </a:tcStyle>
    </a:band2H>
    <a:firstCol>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1"/>
          </a:solidFill>
        </a:fill>
      </a:tcStyle>
    </a:firstCol>
    <a:lastRow>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381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1"/>
          </a:solidFill>
        </a:fill>
      </a:tcStyle>
    </a:lastRow>
    <a:firstRow>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381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1"/>
          </a:solidFill>
        </a:fill>
      </a:tcStyle>
    </a:firstRow>
  </a:tblStyle>
  <a:tblStyle styleId="{C7B018BB-80A7-4F77-B60F-C8B233D01FF8}" styleName="">
    <a:tblBg/>
    <a:wholeTbl>
      <a:tcTxStyle b="off" i="off">
        <a:fontRef idx="minor">
          <a:schemeClr val="accent4"/>
        </a:fontRef>
        <a:schemeClr val="accent4"/>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rgbClr val="FFCFCA"/>
          </a:solidFill>
        </a:fill>
      </a:tcStyle>
    </a:wholeTbl>
    <a:band2H>
      <a:tcTxStyle/>
      <a:tcStyle>
        <a:tcBdr/>
        <a:fill>
          <a:solidFill>
            <a:srgbClr val="FFE8E6"/>
          </a:solidFill>
        </a:fill>
      </a:tcStyle>
    </a:band2H>
    <a:firstCol>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3"/>
          </a:solidFill>
        </a:fill>
      </a:tcStyle>
    </a:firstCol>
    <a:lastRow>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381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3"/>
          </a:solidFill>
        </a:fill>
      </a:tcStyle>
    </a:lastRow>
    <a:firstRow>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381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3"/>
          </a:solidFill>
        </a:fill>
      </a:tcStyle>
    </a:firstRow>
  </a:tblStyle>
  <a:tblStyle styleId="{EEE7283C-3CF3-47DC-8721-378D4A62B228}" styleName="">
    <a:tblBg/>
    <a:wholeTbl>
      <a:tcTxStyle b="off" i="off">
        <a:fontRef idx="minor">
          <a:schemeClr val="accent4"/>
        </a:fontRef>
        <a:schemeClr val="accent4"/>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rgbClr val="CCCFD7"/>
          </a:solidFill>
        </a:fill>
      </a:tcStyle>
    </a:wholeTbl>
    <a:band2H>
      <a:tcTxStyle/>
      <a:tcStyle>
        <a:tcBdr/>
        <a:fill>
          <a:solidFill>
            <a:srgbClr val="E7E9EC"/>
          </a:solidFill>
        </a:fill>
      </a:tcStyle>
    </a:band2H>
    <a:firstCol>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6"/>
          </a:solidFill>
        </a:fill>
      </a:tcStyle>
    </a:firstCol>
    <a:lastRow>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381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6"/>
          </a:solidFill>
        </a:fill>
      </a:tcStyle>
    </a:lastRow>
    <a:firstRow>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381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6"/>
          </a:solidFill>
        </a:fill>
      </a:tcStyle>
    </a:firstRow>
  </a:tblStyle>
  <a:tblStyle styleId="{CF821DB8-F4EB-4A41-A1BA-3FCAFE7338EE}" styleName="">
    <a:tblBg/>
    <a:wholeTbl>
      <a:tcTxStyle b="off"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8"/>
          </a:solidFill>
        </a:fill>
      </a:tcStyle>
    </a:wholeTbl>
    <a:band2H>
      <a:tcTxStyle/>
      <a:tcStyle>
        <a:tcBdr/>
        <a:fill>
          <a:solidFill>
            <a:schemeClr val="accent1">
              <a:lumOff val="3680"/>
            </a:schemeClr>
          </a:solidFill>
        </a:fill>
      </a:tcStyle>
    </a:band2H>
    <a:firstCol>
      <a:tcTxStyle b="on" i="off">
        <a:fontRef idx="minor">
          <a:schemeClr val="accent1">
            <a:lumOff val="3680"/>
          </a:schemeClr>
        </a:fontRef>
        <a:schemeClr val="accent1">
          <a:lumOff val="368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lumOff val="3680"/>
            </a:schemeClr>
          </a:solidFill>
        </a:fill>
      </a:tcStyle>
    </a:lastRow>
    <a:firstRow>
      <a:tcTxStyle b="on" i="off">
        <a:fontRef idx="minor">
          <a:schemeClr val="accent1">
            <a:lumOff val="3680"/>
          </a:schemeClr>
        </a:fontRef>
        <a:schemeClr val="accent1">
          <a:lumOff val="3680"/>
        </a:schemeClr>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4"/>
        </a:fontRef>
        <a:schemeClr val="accent4"/>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rgbClr val="CACBCE"/>
          </a:solidFill>
        </a:fill>
      </a:tcStyle>
    </a:wholeTbl>
    <a:band2H>
      <a:tcTxStyle/>
      <a:tcStyle>
        <a:tcBdr/>
        <a:fill>
          <a:solidFill>
            <a:srgbClr val="E7E7E8"/>
          </a:solidFill>
        </a:fill>
      </a:tcStyle>
    </a:band2H>
    <a:firstCol>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4"/>
          </a:solidFill>
        </a:fill>
      </a:tcStyle>
    </a:firstCol>
    <a:lastRow>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38100" cap="flat">
              <a:solidFill>
                <a:schemeClr val="accent1">
                  <a:lumOff val="3680"/>
                </a:schemeClr>
              </a:solidFill>
              <a:prstDash val="solid"/>
              <a:round/>
            </a:ln>
          </a:top>
          <a:bottom>
            <a:ln w="127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4"/>
          </a:solidFill>
        </a:fill>
      </a:tcStyle>
    </a:lastRow>
    <a:firstRow>
      <a:tcTxStyle b="on" i="off">
        <a:fontRef idx="minor">
          <a:schemeClr val="accent1">
            <a:lumOff val="3680"/>
          </a:schemeClr>
        </a:fontRef>
        <a:schemeClr val="accent1">
          <a:lumOff val="3680"/>
        </a:schemeClr>
      </a:tcTxStyle>
      <a:tcStyle>
        <a:tcBdr>
          <a:left>
            <a:ln w="12700" cap="flat">
              <a:solidFill>
                <a:schemeClr val="accent1">
                  <a:lumOff val="3680"/>
                </a:schemeClr>
              </a:solidFill>
              <a:prstDash val="solid"/>
              <a:round/>
            </a:ln>
          </a:left>
          <a:right>
            <a:ln w="12700" cap="flat">
              <a:solidFill>
                <a:schemeClr val="accent1">
                  <a:lumOff val="3680"/>
                </a:schemeClr>
              </a:solidFill>
              <a:prstDash val="solid"/>
              <a:round/>
            </a:ln>
          </a:right>
          <a:top>
            <a:ln w="12700" cap="flat">
              <a:solidFill>
                <a:schemeClr val="accent1">
                  <a:lumOff val="3680"/>
                </a:schemeClr>
              </a:solidFill>
              <a:prstDash val="solid"/>
              <a:round/>
            </a:ln>
          </a:top>
          <a:bottom>
            <a:ln w="38100" cap="flat">
              <a:solidFill>
                <a:schemeClr val="accent1">
                  <a:lumOff val="3680"/>
                </a:schemeClr>
              </a:solidFill>
              <a:prstDash val="solid"/>
              <a:round/>
            </a:ln>
          </a:bottom>
          <a:insideH>
            <a:ln w="12700" cap="flat">
              <a:solidFill>
                <a:schemeClr val="accent1">
                  <a:lumOff val="3680"/>
                </a:schemeClr>
              </a:solidFill>
              <a:prstDash val="solid"/>
              <a:round/>
            </a:ln>
          </a:insideH>
          <a:insideV>
            <a:ln w="12700" cap="flat">
              <a:solidFill>
                <a:schemeClr val="accent1">
                  <a:lumOff val="3680"/>
                </a:schemeClr>
              </a:solidFill>
              <a:prstDash val="solid"/>
              <a:round/>
            </a:ln>
          </a:insideV>
        </a:tcBdr>
        <a:fill>
          <a:solidFill>
            <a:schemeClr val="accent4"/>
          </a:solidFill>
        </a:fill>
      </a:tcStyle>
    </a:firstRow>
  </a:tblStyle>
  <a:tblStyle styleId="{2708684C-4D16-4618-839F-0558EEFCDFE6}" styleName="">
    <a:tblBg/>
    <a:wholeTbl>
      <a:tcTxStyle b="off"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60" d="100"/>
          <a:sy n="160"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xfrm>
            <a:off x="1143000" y="685800"/>
            <a:ext cx="4572000" cy="3429000"/>
          </a:xfrm>
          <a:prstGeom prst="rect">
            <a:avLst/>
          </a:prstGeom>
        </p:spPr>
        <p:txBody>
          <a:bodyPr/>
          <a:lstStyle/>
          <a:p>
            <a:endParaRPr/>
          </a:p>
        </p:txBody>
      </p:sp>
      <p:sp>
        <p:nvSpPr>
          <p:cNvPr id="104" name="Shape 1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pPr>
              <a:defRPr sz="1100"/>
            </a:pPr>
            <a:r>
              <a:t>Verosint is focused on detecting the moment an account is compromised as opposed to when an endpoint is compromised</a:t>
            </a:r>
          </a:p>
          <a:p>
            <a:pPr>
              <a:defRPr sz="1100"/>
            </a:pPr>
            <a:endParaRPr/>
          </a:p>
          <a:p>
            <a:pPr>
              <a:defRPr sz="1100"/>
            </a:pPr>
            <a:r>
              <a:t>Verosint MTTD – From the moment we receive an event, our AI will detect the threat within 5 seconds and make it available to you in the platform.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lvl1pPr>
              <a:defRPr sz="1100"/>
            </a:lvl1pPr>
          </a:lstStyle>
          <a:p>
            <a:r>
              <a:t>From your identity system, you stream events into Verosint. Those events are processed by our AI that is doing continuous threat detection finding things that are IoR, IoA, or IOC and then you can respond in real time. Either via our adaptive workflow engine which can supercharge your current adaptive authentication or through a one click threat response playbook to suspend accounts.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xfrm>
            <a:off x="381000" y="685800"/>
            <a:ext cx="6096000" cy="3429000"/>
          </a:xfrm>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a:defRPr sz="1800"/>
            </a:pPr>
            <a:r>
              <a:t>It’s fast, free and easy to get started with Verosint. </a:t>
            </a:r>
            <a:endParaRPr sz="1100"/>
          </a:p>
          <a:p>
            <a:pPr>
              <a:defRPr sz="1800"/>
            </a:pPr>
            <a:r>
              <a:t> </a:t>
            </a:r>
            <a:endParaRPr sz="1100" b="1"/>
          </a:p>
          <a:p>
            <a:pPr marL="347663" indent="-347663">
              <a:spcBef>
                <a:spcPts val="1200"/>
              </a:spcBef>
              <a:buClr>
                <a:srgbClr val="000000"/>
              </a:buClr>
              <a:buSzPts val="1100"/>
              <a:buFont typeface="Arial"/>
              <a:buChar char="●"/>
              <a:defRPr sz="1100" b="1"/>
            </a:pPr>
            <a:r>
              <a:t>Immediate Visibility: </a:t>
            </a:r>
            <a:r>
              <a:rPr b="0"/>
              <a:t>Real-time discovery of fraud currently hiding in your platform</a:t>
            </a:r>
          </a:p>
          <a:p>
            <a:pPr marL="347663" indent="-347663">
              <a:spcBef>
                <a:spcPts val="1200"/>
              </a:spcBef>
              <a:buClr>
                <a:srgbClr val="000000"/>
              </a:buClr>
              <a:buSzPts val="1100"/>
              <a:buFont typeface="Arial"/>
              <a:buChar char="●"/>
              <a:defRPr sz="1100" b="1"/>
            </a:pPr>
            <a:r>
              <a:t>Actionable Results: </a:t>
            </a:r>
            <a:r>
              <a:rPr b="0"/>
              <a:t>Use results to immediately block fraudulent activity moving forward</a:t>
            </a:r>
          </a:p>
          <a:p>
            <a:pPr marL="347663" indent="-347663">
              <a:spcBef>
                <a:spcPts val="1200"/>
              </a:spcBef>
              <a:buClr>
                <a:srgbClr val="000000"/>
              </a:buClr>
              <a:buSzPts val="1100"/>
              <a:buFont typeface="Arial"/>
              <a:buChar char="●"/>
              <a:defRPr sz="1100" b="1"/>
            </a:pPr>
            <a:r>
              <a:t>Fast and Free: </a:t>
            </a:r>
            <a:r>
              <a:rPr b="0"/>
              <a:t>Connect in minutes to your  authentication and identity mgmt system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pic>
        <p:nvPicPr>
          <p:cNvPr id="14" name="Google Shape;8;p1" descr="Google Shape;8;p1"/>
          <p:cNvPicPr>
            <a:picLocks noChangeAspect="1"/>
          </p:cNvPicPr>
          <p:nvPr/>
        </p:nvPicPr>
        <p:blipFill>
          <a:blip r:embed="rId2">
            <a:alphaModFix amt="2000"/>
          </a:blip>
          <a:srcRect l="9003" t="12724" r="42617"/>
          <a:stretch>
            <a:fillRect/>
          </a:stretch>
        </p:blipFill>
        <p:spPr>
          <a:xfrm>
            <a:off x="6477425" y="-1"/>
            <a:ext cx="2666575" cy="4810502"/>
          </a:xfrm>
          <a:prstGeom prst="rect">
            <a:avLst/>
          </a:prstGeom>
          <a:ln w="12700">
            <a:miter lim="400000"/>
          </a:ln>
        </p:spPr>
      </p:pic>
      <p:sp>
        <p:nvSpPr>
          <p:cNvPr id="15" name="Google Shape;9;p1"/>
          <p:cNvSpPr txBox="1"/>
          <p:nvPr/>
        </p:nvSpPr>
        <p:spPr>
          <a:xfrm>
            <a:off x="489422" y="4781370"/>
            <a:ext cx="3000001" cy="306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a:solidFill>
                  <a:srgbClr val="7C848B"/>
                </a:solidFill>
              </a:defRPr>
            </a:lvl1pPr>
          </a:lstStyle>
          <a:p>
            <a:r>
              <a:t>© 2024 Verosint. All rights reserved.</a:t>
            </a:r>
          </a:p>
        </p:txBody>
      </p:sp>
      <p:sp>
        <p:nvSpPr>
          <p:cNvPr id="16" name="Google Shape;12;p2"/>
          <p:cNvSpPr/>
          <p:nvPr/>
        </p:nvSpPr>
        <p:spPr>
          <a:xfrm>
            <a:off x="0" y="4752249"/>
            <a:ext cx="9144000" cy="393301"/>
          </a:xfrm>
          <a:prstGeom prst="rect">
            <a:avLst/>
          </a:prstGeom>
          <a:solidFill>
            <a:schemeClr val="accent5"/>
          </a:solidFill>
          <a:ln w="12700">
            <a:miter lim="400000"/>
          </a:ln>
        </p:spPr>
        <p:txBody>
          <a:bodyPr lIns="45719" rIns="45719" anchor="ctr"/>
          <a:lstStyle/>
          <a:p>
            <a:pPr>
              <a:defRPr>
                <a:solidFill>
                  <a:srgbClr val="000000"/>
                </a:solidFill>
              </a:defRPr>
            </a:pPr>
            <a:endParaRPr/>
          </a:p>
        </p:txBody>
      </p:sp>
      <p:sp>
        <p:nvSpPr>
          <p:cNvPr id="17" name="Title Text"/>
          <p:cNvSpPr txBox="1">
            <a:spLocks noGrp="1"/>
          </p:cNvSpPr>
          <p:nvPr>
            <p:ph type="title"/>
          </p:nvPr>
        </p:nvSpPr>
        <p:spPr>
          <a:xfrm>
            <a:off x="489424" y="1729225"/>
            <a:ext cx="6073500" cy="1863901"/>
          </a:xfrm>
          <a:prstGeom prst="rect">
            <a:avLst/>
          </a:prstGeom>
        </p:spPr>
        <p:txBody>
          <a:bodyPr anchor="b"/>
          <a:lstStyle>
            <a:lvl1pPr>
              <a:defRPr sz="4000"/>
            </a:lvl1pPr>
          </a:lstStyle>
          <a:p>
            <a:r>
              <a:t>Title Text</a:t>
            </a:r>
          </a:p>
        </p:txBody>
      </p:sp>
      <p:sp>
        <p:nvSpPr>
          <p:cNvPr id="18" name="Body Level One…"/>
          <p:cNvSpPr txBox="1">
            <a:spLocks noGrp="1"/>
          </p:cNvSpPr>
          <p:nvPr>
            <p:ph type="body" sz="quarter" idx="1"/>
          </p:nvPr>
        </p:nvSpPr>
        <p:spPr>
          <a:xfrm>
            <a:off x="489424" y="3593124"/>
            <a:ext cx="6605100" cy="792601"/>
          </a:xfrm>
          <a:prstGeom prst="rect">
            <a:avLst/>
          </a:prstGeom>
        </p:spPr>
        <p:txBody>
          <a:bodyPr/>
          <a:lstStyle>
            <a:lvl1pPr marL="330200" indent="-203200">
              <a:lnSpc>
                <a:spcPct val="100000"/>
              </a:lnSpc>
              <a:buClrTx/>
              <a:buSzTx/>
              <a:buFontTx/>
              <a:buNone/>
              <a:defRPr sz="2200">
                <a:solidFill>
                  <a:srgbClr val="7C848B"/>
                </a:solidFill>
              </a:defRPr>
            </a:lvl1pPr>
            <a:lvl2pPr marL="330200" indent="266700">
              <a:lnSpc>
                <a:spcPct val="100000"/>
              </a:lnSpc>
              <a:buClrTx/>
              <a:buSzTx/>
              <a:buFontTx/>
              <a:buNone/>
              <a:defRPr sz="2200">
                <a:solidFill>
                  <a:srgbClr val="7C848B"/>
                </a:solidFill>
              </a:defRPr>
            </a:lvl2pPr>
            <a:lvl3pPr marL="330200" indent="736600">
              <a:lnSpc>
                <a:spcPct val="100000"/>
              </a:lnSpc>
              <a:buClrTx/>
              <a:buSzTx/>
              <a:buFontTx/>
              <a:buNone/>
              <a:defRPr sz="2200">
                <a:solidFill>
                  <a:srgbClr val="7C848B"/>
                </a:solidFill>
              </a:defRPr>
            </a:lvl3pPr>
            <a:lvl4pPr marL="330200" indent="1193800">
              <a:lnSpc>
                <a:spcPct val="100000"/>
              </a:lnSpc>
              <a:buClrTx/>
              <a:buSzTx/>
              <a:buFontTx/>
              <a:buNone/>
              <a:defRPr sz="2200">
                <a:solidFill>
                  <a:srgbClr val="7C848B"/>
                </a:solidFill>
              </a:defRPr>
            </a:lvl4pPr>
            <a:lvl5pPr marL="330200" indent="1651000">
              <a:lnSpc>
                <a:spcPct val="100000"/>
              </a:lnSpc>
              <a:buClrTx/>
              <a:buSzTx/>
              <a:buFontTx/>
              <a:buNone/>
              <a:defRPr sz="2200">
                <a:solidFill>
                  <a:srgbClr val="7C848B"/>
                </a:solidFill>
              </a:defRPr>
            </a:lvl5pPr>
          </a:lstStyle>
          <a:p>
            <a:r>
              <a:t>Body Level One</a:t>
            </a:r>
          </a:p>
          <a:p>
            <a:pPr lvl="1"/>
            <a:r>
              <a:t>Body Level Two</a:t>
            </a:r>
          </a:p>
          <a:p>
            <a:pPr lvl="2"/>
            <a:r>
              <a:t>Body Level Three</a:t>
            </a:r>
          </a:p>
          <a:p>
            <a:pPr lvl="3"/>
            <a:r>
              <a:t>Body Level Four</a:t>
            </a:r>
          </a:p>
          <a:p>
            <a:pPr lvl="4"/>
            <a:r>
              <a:t>Body Level Five</a:t>
            </a:r>
          </a:p>
        </p:txBody>
      </p:sp>
      <p:sp>
        <p:nvSpPr>
          <p:cNvPr id="19" name="Google Shape;15;p2"/>
          <p:cNvSpPr/>
          <p:nvPr/>
        </p:nvSpPr>
        <p:spPr>
          <a:xfrm>
            <a:off x="604923" y="2216162"/>
            <a:ext cx="872100" cy="1"/>
          </a:xfrm>
          <a:prstGeom prst="line">
            <a:avLst/>
          </a:prstGeom>
          <a:ln w="114300">
            <a:solidFill>
              <a:srgbClr val="D6D6D6"/>
            </a:solidFill>
          </a:ln>
        </p:spPr>
        <p:txBody>
          <a:bodyPr lIns="45719" rIns="45719"/>
          <a:lstStyle/>
          <a:p>
            <a:endParaRPr/>
          </a:p>
        </p:txBody>
      </p:sp>
      <p:sp>
        <p:nvSpPr>
          <p:cNvPr id="20" name="Google Shape;9;p1"/>
          <p:cNvSpPr txBox="1"/>
          <p:nvPr/>
        </p:nvSpPr>
        <p:spPr>
          <a:xfrm>
            <a:off x="489422" y="4781370"/>
            <a:ext cx="3000002" cy="306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a:solidFill>
                  <a:schemeClr val="accent1"/>
                </a:solidFill>
              </a:defRPr>
            </a:lvl1pPr>
          </a:lstStyle>
          <a:p>
            <a:r>
              <a:t>© 2025 Verosint. All rights reserved.</a:t>
            </a:r>
          </a:p>
        </p:txBody>
      </p:sp>
      <p:pic>
        <p:nvPicPr>
          <p:cNvPr id="21" name="verosint-hr-rgb_h-color.png" descr="verosint-hr-rgb_h-color.png"/>
          <p:cNvPicPr>
            <a:picLocks noChangeAspect="1"/>
          </p:cNvPicPr>
          <p:nvPr/>
        </p:nvPicPr>
        <p:blipFill>
          <a:blip r:embed="rId3"/>
          <a:stretch>
            <a:fillRect/>
          </a:stretch>
        </p:blipFill>
        <p:spPr>
          <a:xfrm>
            <a:off x="478208" y="497225"/>
            <a:ext cx="4779997" cy="1531404"/>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pic>
        <p:nvPicPr>
          <p:cNvPr id="29" name="Google Shape;8;p1" descr="Google Shape;8;p1"/>
          <p:cNvPicPr>
            <a:picLocks noChangeAspect="1"/>
          </p:cNvPicPr>
          <p:nvPr/>
        </p:nvPicPr>
        <p:blipFill>
          <a:blip r:embed="rId2"/>
          <a:srcRect l="9003" t="12724" r="42617"/>
          <a:stretch>
            <a:fillRect/>
          </a:stretch>
        </p:blipFill>
        <p:spPr>
          <a:xfrm>
            <a:off x="6477425" y="-1"/>
            <a:ext cx="2666575" cy="4810502"/>
          </a:xfrm>
          <a:prstGeom prst="rect">
            <a:avLst/>
          </a:prstGeom>
          <a:ln w="12700">
            <a:miter lim="400000"/>
          </a:ln>
        </p:spPr>
      </p:pic>
      <p:sp>
        <p:nvSpPr>
          <p:cNvPr id="30" name="Google Shape;9;p1"/>
          <p:cNvSpPr txBox="1"/>
          <p:nvPr/>
        </p:nvSpPr>
        <p:spPr>
          <a:xfrm>
            <a:off x="489422" y="4781370"/>
            <a:ext cx="3000001" cy="306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a:solidFill>
                  <a:srgbClr val="7C848B"/>
                </a:solidFill>
              </a:defRPr>
            </a:lvl1pPr>
          </a:lstStyle>
          <a:p>
            <a:r>
              <a:t>© 2024 Verosint. All rights reserved.</a:t>
            </a:r>
          </a:p>
        </p:txBody>
      </p:sp>
      <p:sp>
        <p:nvSpPr>
          <p:cNvPr id="31" name="Google Shape;18;p3"/>
          <p:cNvSpPr/>
          <p:nvPr/>
        </p:nvSpPr>
        <p:spPr>
          <a:xfrm rot="16200000">
            <a:off x="1998900" y="-2004601"/>
            <a:ext cx="5146200" cy="9152702"/>
          </a:xfrm>
          <a:prstGeom prst="rect">
            <a:avLst/>
          </a:prstGeom>
          <a:solidFill>
            <a:schemeClr val="accent5"/>
          </a:solidFill>
          <a:ln w="12700">
            <a:miter lim="400000"/>
          </a:ln>
        </p:spPr>
        <p:txBody>
          <a:bodyPr lIns="45719" rIns="45719" anchor="ctr"/>
          <a:lstStyle/>
          <a:p>
            <a:pPr>
              <a:defRPr>
                <a:solidFill>
                  <a:srgbClr val="000000"/>
                </a:solidFill>
              </a:defRPr>
            </a:pPr>
            <a:endParaRPr/>
          </a:p>
        </p:txBody>
      </p:sp>
      <p:sp>
        <p:nvSpPr>
          <p:cNvPr id="32" name="Title Text"/>
          <p:cNvSpPr txBox="1">
            <a:spLocks noGrp="1"/>
          </p:cNvSpPr>
          <p:nvPr>
            <p:ph type="title"/>
          </p:nvPr>
        </p:nvSpPr>
        <p:spPr>
          <a:xfrm>
            <a:off x="311699" y="2150849"/>
            <a:ext cx="8520602" cy="841801"/>
          </a:xfrm>
          <a:prstGeom prst="rect">
            <a:avLst/>
          </a:prstGeom>
        </p:spPr>
        <p:txBody>
          <a:bodyPr anchor="ctr"/>
          <a:lstStyle>
            <a:lvl1pPr algn="ctr">
              <a:defRPr sz="3600">
                <a:solidFill>
                  <a:schemeClr val="accent1">
                    <a:lumOff val="3680"/>
                  </a:schemeClr>
                </a:solidFill>
              </a:defRPr>
            </a:lvl1p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USTOM">
    <p:spTree>
      <p:nvGrpSpPr>
        <p:cNvPr id="1" name=""/>
        <p:cNvGrpSpPr/>
        <p:nvPr/>
      </p:nvGrpSpPr>
      <p:grpSpPr>
        <a:xfrm>
          <a:off x="0" y="0"/>
          <a:ext cx="0" cy="0"/>
          <a:chOff x="0" y="0"/>
          <a:chExt cx="0" cy="0"/>
        </a:xfrm>
      </p:grpSpPr>
      <p:pic>
        <p:nvPicPr>
          <p:cNvPr id="49" name="Google Shape;8;p1" descr="Google Shape;8;p1"/>
          <p:cNvPicPr>
            <a:picLocks noChangeAspect="1"/>
          </p:cNvPicPr>
          <p:nvPr/>
        </p:nvPicPr>
        <p:blipFill>
          <a:blip r:embed="rId2">
            <a:alphaModFix amt="2348"/>
          </a:blip>
          <a:srcRect l="9003" t="12724" r="42617"/>
          <a:stretch>
            <a:fillRect/>
          </a:stretch>
        </p:blipFill>
        <p:spPr>
          <a:xfrm>
            <a:off x="6477425" y="-1"/>
            <a:ext cx="2666575" cy="4810502"/>
          </a:xfrm>
          <a:prstGeom prst="rect">
            <a:avLst/>
          </a:prstGeom>
          <a:ln w="12700">
            <a:miter lim="400000"/>
          </a:ln>
        </p:spPr>
      </p:pic>
      <p:sp>
        <p:nvSpPr>
          <p:cNvPr id="50" name="Title Text"/>
          <p:cNvSpPr txBox="1">
            <a:spLocks noGrp="1"/>
          </p:cNvSpPr>
          <p:nvPr>
            <p:ph type="title"/>
          </p:nvPr>
        </p:nvSpPr>
        <p:spPr>
          <a:xfrm>
            <a:off x="311699" y="445025"/>
            <a:ext cx="8520602" cy="572701"/>
          </a:xfrm>
          <a:prstGeom prst="rect">
            <a:avLst/>
          </a:prstGeom>
        </p:spPr>
        <p:txBody>
          <a:bodyPr/>
          <a:lstStyle>
            <a:lvl1pPr>
              <a:defRPr b="0"/>
            </a:lvl1pPr>
          </a:lstStyle>
          <a:p>
            <a:r>
              <a:t>Title Text</a:t>
            </a:r>
          </a:p>
        </p:txBody>
      </p:sp>
      <p:sp>
        <p:nvSpPr>
          <p:cNvPr id="51" name="Slide Number"/>
          <p:cNvSpPr txBox="1">
            <a:spLocks noGrp="1"/>
          </p:cNvSpPr>
          <p:nvPr>
            <p:ph type="sldNum" sz="quarter" idx="2"/>
          </p:nvPr>
        </p:nvSpPr>
        <p:spPr>
          <a:xfrm>
            <a:off x="8324850" y="4753064"/>
            <a:ext cx="393319" cy="380234"/>
          </a:xfrm>
          <a:prstGeom prst="rect">
            <a:avLst/>
          </a:prstGeom>
        </p:spPr>
        <p:txBody>
          <a:bodyPr lIns="91424" tIns="91424" rIns="91424" bIns="91424"/>
          <a:lstStyle>
            <a:lvl1pPr algn="l">
              <a:defRPr sz="1400"/>
            </a:lvl1pPr>
          </a:lstStyle>
          <a:p>
            <a:fld id="{86CB4B4D-7CA3-9044-876B-883B54F8677D}" type="slidenum">
              <a:t>‹#›</a:t>
            </a:fld>
            <a:endParaRPr/>
          </a:p>
        </p:txBody>
      </p:sp>
      <p:sp>
        <p:nvSpPr>
          <p:cNvPr id="52" name="Google Shape;9;p1"/>
          <p:cNvSpPr txBox="1"/>
          <p:nvPr/>
        </p:nvSpPr>
        <p:spPr>
          <a:xfrm>
            <a:off x="489422" y="4781370"/>
            <a:ext cx="3000002" cy="306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a:solidFill>
                  <a:srgbClr val="7C848B"/>
                </a:solidFill>
              </a:defRPr>
            </a:lvl1pPr>
          </a:lstStyle>
          <a:p>
            <a:r>
              <a:t>© 2025 Verosint. All rights reserved.</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AND_TWO_COLUMNS_1">
    <p:spTree>
      <p:nvGrpSpPr>
        <p:cNvPr id="1" name=""/>
        <p:cNvGrpSpPr/>
        <p:nvPr/>
      </p:nvGrpSpPr>
      <p:grpSpPr>
        <a:xfrm>
          <a:off x="0" y="0"/>
          <a:ext cx="0" cy="0"/>
          <a:chOff x="0" y="0"/>
          <a:chExt cx="0" cy="0"/>
        </a:xfrm>
      </p:grpSpPr>
      <p:pic>
        <p:nvPicPr>
          <p:cNvPr id="59" name="Google Shape;8;p1" descr="Google Shape;8;p1"/>
          <p:cNvPicPr>
            <a:picLocks noChangeAspect="1"/>
          </p:cNvPicPr>
          <p:nvPr/>
        </p:nvPicPr>
        <p:blipFill>
          <a:blip r:embed="rId2">
            <a:alphaModFix amt="2000"/>
          </a:blip>
          <a:srcRect l="9003" t="12724" r="42617"/>
          <a:stretch>
            <a:fillRect/>
          </a:stretch>
        </p:blipFill>
        <p:spPr>
          <a:xfrm>
            <a:off x="6477425" y="-1"/>
            <a:ext cx="2666575" cy="4810502"/>
          </a:xfrm>
          <a:prstGeom prst="rect">
            <a:avLst/>
          </a:prstGeom>
          <a:ln w="12700">
            <a:miter lim="400000"/>
          </a:ln>
        </p:spPr>
      </p:pic>
      <p:sp>
        <p:nvSpPr>
          <p:cNvPr id="60" name="Title Text"/>
          <p:cNvSpPr txBox="1">
            <a:spLocks noGrp="1"/>
          </p:cNvSpPr>
          <p:nvPr>
            <p:ph type="title"/>
          </p:nvPr>
        </p:nvSpPr>
        <p:spPr>
          <a:xfrm>
            <a:off x="569875" y="445025"/>
            <a:ext cx="8262301" cy="572701"/>
          </a:xfrm>
          <a:prstGeom prst="rect">
            <a:avLst/>
          </a:prstGeom>
        </p:spPr>
        <p:txBody>
          <a:bodyPr/>
          <a:lstStyle/>
          <a:p>
            <a:r>
              <a:t>Title Text</a:t>
            </a:r>
          </a:p>
        </p:txBody>
      </p:sp>
      <p:sp>
        <p:nvSpPr>
          <p:cNvPr id="61" name="Body Level One…"/>
          <p:cNvSpPr txBox="1">
            <a:spLocks noGrp="1"/>
          </p:cNvSpPr>
          <p:nvPr>
            <p:ph type="body" sz="half" idx="1"/>
          </p:nvPr>
        </p:nvSpPr>
        <p:spPr>
          <a:xfrm>
            <a:off x="569875" y="1152475"/>
            <a:ext cx="3878701" cy="3416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xfrm>
            <a:off x="8324850" y="4753064"/>
            <a:ext cx="393319" cy="380234"/>
          </a:xfrm>
          <a:prstGeom prst="rect">
            <a:avLst/>
          </a:prstGeom>
        </p:spPr>
        <p:txBody>
          <a:bodyPr lIns="91424" tIns="91424" rIns="91424" bIns="91424"/>
          <a:lstStyle>
            <a:lvl1pPr algn="l">
              <a:defRPr sz="1400"/>
            </a:lvl1pPr>
          </a:lstStyle>
          <a:p>
            <a:fld id="{86CB4B4D-7CA3-9044-876B-883B54F8677D}" type="slidenum">
              <a:t>‹#›</a:t>
            </a:fld>
            <a:endParaRPr/>
          </a:p>
        </p:txBody>
      </p:sp>
      <p:sp>
        <p:nvSpPr>
          <p:cNvPr id="63" name="Google Shape;37;p7"/>
          <p:cNvSpPr/>
          <p:nvPr/>
        </p:nvSpPr>
        <p:spPr>
          <a:xfrm rot="16200000">
            <a:off x="-2376450" y="2376449"/>
            <a:ext cx="5146200" cy="393301"/>
          </a:xfrm>
          <a:prstGeom prst="rect">
            <a:avLst/>
          </a:prstGeom>
          <a:solidFill>
            <a:schemeClr val="accent5"/>
          </a:solidFill>
          <a:ln w="12700">
            <a:miter lim="400000"/>
          </a:ln>
        </p:spPr>
        <p:txBody>
          <a:bodyPr lIns="45719" rIns="45719" anchor="ctr"/>
          <a:lstStyle/>
          <a:p>
            <a:pPr>
              <a:defRPr>
                <a:solidFill>
                  <a:srgbClr val="000000"/>
                </a:solidFill>
              </a:defRPr>
            </a:pPr>
            <a:endParaRPr/>
          </a:p>
        </p:txBody>
      </p:sp>
      <p:sp>
        <p:nvSpPr>
          <p:cNvPr id="64" name="Google Shape;38;p7"/>
          <p:cNvSpPr>
            <a:spLocks noGrp="1"/>
          </p:cNvSpPr>
          <p:nvPr>
            <p:ph type="pic" sz="half" idx="21"/>
          </p:nvPr>
        </p:nvSpPr>
        <p:spPr>
          <a:xfrm>
            <a:off x="4812724" y="1143000"/>
            <a:ext cx="3878701" cy="3416400"/>
          </a:xfrm>
          <a:prstGeom prst="rect">
            <a:avLst/>
          </a:prstGeom>
        </p:spPr>
        <p:txBody>
          <a:bodyPr lIns="91439" tIns="45719" rIns="91439" bIns="45719">
            <a:noAutofit/>
          </a:bodyPr>
          <a:lstStyle/>
          <a:p>
            <a:endParaRPr/>
          </a:p>
        </p:txBody>
      </p:sp>
      <p:sp>
        <p:nvSpPr>
          <p:cNvPr id="65" name="Google Shape;9;p1"/>
          <p:cNvSpPr txBox="1"/>
          <p:nvPr/>
        </p:nvSpPr>
        <p:spPr>
          <a:xfrm>
            <a:off x="489422" y="4781370"/>
            <a:ext cx="3000002" cy="306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a:solidFill>
                  <a:srgbClr val="7C848B"/>
                </a:solidFill>
              </a:defRPr>
            </a:lvl1pPr>
          </a:lstStyle>
          <a:p>
            <a:r>
              <a:t>© 2025 Verosint. All rights reserved.</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MAIN_POINT">
    <p:spTree>
      <p:nvGrpSpPr>
        <p:cNvPr id="1" name=""/>
        <p:cNvGrpSpPr/>
        <p:nvPr/>
      </p:nvGrpSpPr>
      <p:grpSpPr>
        <a:xfrm>
          <a:off x="0" y="0"/>
          <a:ext cx="0" cy="0"/>
          <a:chOff x="0" y="0"/>
          <a:chExt cx="0" cy="0"/>
        </a:xfrm>
      </p:grpSpPr>
      <p:pic>
        <p:nvPicPr>
          <p:cNvPr id="72" name="Google Shape;8;p1" descr="Google Shape;8;p1"/>
          <p:cNvPicPr>
            <a:picLocks noChangeAspect="1"/>
          </p:cNvPicPr>
          <p:nvPr/>
        </p:nvPicPr>
        <p:blipFill>
          <a:blip r:embed="rId2">
            <a:alphaModFix amt="2000"/>
          </a:blip>
          <a:srcRect l="9003" t="12724" r="42617"/>
          <a:stretch>
            <a:fillRect/>
          </a:stretch>
        </p:blipFill>
        <p:spPr>
          <a:xfrm>
            <a:off x="6477425" y="-1"/>
            <a:ext cx="2666575" cy="4810502"/>
          </a:xfrm>
          <a:prstGeom prst="rect">
            <a:avLst/>
          </a:prstGeom>
          <a:ln w="12700">
            <a:miter lim="400000"/>
          </a:ln>
        </p:spPr>
      </p:pic>
      <p:sp>
        <p:nvSpPr>
          <p:cNvPr id="73" name="Title Text"/>
          <p:cNvSpPr txBox="1">
            <a:spLocks noGrp="1"/>
          </p:cNvSpPr>
          <p:nvPr>
            <p:ph type="title"/>
          </p:nvPr>
        </p:nvSpPr>
        <p:spPr>
          <a:xfrm>
            <a:off x="490250" y="1623500"/>
            <a:ext cx="6367801" cy="1744200"/>
          </a:xfrm>
          <a:prstGeom prst="rect">
            <a:avLst/>
          </a:prstGeom>
        </p:spPr>
        <p:txBody>
          <a:bodyPr anchor="ctr"/>
          <a:lstStyle>
            <a:lvl1pPr>
              <a:defRPr sz="4800"/>
            </a:lvl1pPr>
          </a:lstStyle>
          <a:p>
            <a:r>
              <a:t>Title Text</a:t>
            </a:r>
          </a:p>
        </p:txBody>
      </p:sp>
      <p:sp>
        <p:nvSpPr>
          <p:cNvPr id="74" name="Google Shape;41;p8"/>
          <p:cNvSpPr/>
          <p:nvPr/>
        </p:nvSpPr>
        <p:spPr>
          <a:xfrm rot="16200000">
            <a:off x="-2376450" y="2376449"/>
            <a:ext cx="5146200" cy="393301"/>
          </a:xfrm>
          <a:prstGeom prst="rect">
            <a:avLst/>
          </a:prstGeom>
          <a:solidFill>
            <a:schemeClr val="accent5"/>
          </a:solidFill>
          <a:ln w="12700">
            <a:miter lim="400000"/>
          </a:ln>
        </p:spPr>
        <p:txBody>
          <a:bodyPr lIns="45719" rIns="45719" anchor="ctr"/>
          <a:lstStyle/>
          <a:p>
            <a:pPr>
              <a:defRPr>
                <a:solidFill>
                  <a:srgbClr val="000000"/>
                </a:solidFill>
              </a:defRPr>
            </a:pPr>
            <a:endParaRPr/>
          </a:p>
        </p:txBody>
      </p:sp>
      <p:sp>
        <p:nvSpPr>
          <p:cNvPr id="75" name="Slide Number"/>
          <p:cNvSpPr txBox="1">
            <a:spLocks noGrp="1"/>
          </p:cNvSpPr>
          <p:nvPr>
            <p:ph type="sldNum" sz="quarter" idx="2"/>
          </p:nvPr>
        </p:nvSpPr>
        <p:spPr>
          <a:xfrm>
            <a:off x="8324850" y="4753064"/>
            <a:ext cx="393319" cy="380234"/>
          </a:xfrm>
          <a:prstGeom prst="rect">
            <a:avLst/>
          </a:prstGeom>
        </p:spPr>
        <p:txBody>
          <a:bodyPr lIns="91424" tIns="91424" rIns="91424" bIns="91424"/>
          <a:lstStyle>
            <a:lvl1pPr algn="l">
              <a:defRPr sz="1400"/>
            </a:lvl1pPr>
          </a:lstStyle>
          <a:p>
            <a:fld id="{86CB4B4D-7CA3-9044-876B-883B54F8677D}" type="slidenum">
              <a:t>‹#›</a:t>
            </a:fld>
            <a:endParaRPr/>
          </a:p>
        </p:txBody>
      </p:sp>
      <p:sp>
        <p:nvSpPr>
          <p:cNvPr id="76" name="Google Shape;9;p1"/>
          <p:cNvSpPr txBox="1"/>
          <p:nvPr/>
        </p:nvSpPr>
        <p:spPr>
          <a:xfrm>
            <a:off x="489422" y="4781370"/>
            <a:ext cx="3000002" cy="306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a:solidFill>
                  <a:srgbClr val="7C848B"/>
                </a:solidFill>
              </a:defRPr>
            </a:lvl1pPr>
          </a:lstStyle>
          <a:p>
            <a:r>
              <a:t>© 2025 Verosint. All rights reserved.</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APTION_ONLY">
    <p:spTree>
      <p:nvGrpSpPr>
        <p:cNvPr id="1" name=""/>
        <p:cNvGrpSpPr/>
        <p:nvPr/>
      </p:nvGrpSpPr>
      <p:grpSpPr>
        <a:xfrm>
          <a:off x="0" y="0"/>
          <a:ext cx="0" cy="0"/>
          <a:chOff x="0" y="0"/>
          <a:chExt cx="0" cy="0"/>
        </a:xfrm>
      </p:grpSpPr>
      <p:pic>
        <p:nvPicPr>
          <p:cNvPr id="83" name="Google Shape;8;p1" descr="Google Shape;8;p1"/>
          <p:cNvPicPr>
            <a:picLocks noChangeAspect="1"/>
          </p:cNvPicPr>
          <p:nvPr/>
        </p:nvPicPr>
        <p:blipFill>
          <a:blip r:embed="rId2">
            <a:alphaModFix amt="2000"/>
          </a:blip>
          <a:srcRect l="9003" t="12724" r="42617"/>
          <a:stretch>
            <a:fillRect/>
          </a:stretch>
        </p:blipFill>
        <p:spPr>
          <a:xfrm>
            <a:off x="6477425" y="-1"/>
            <a:ext cx="2666575" cy="4810502"/>
          </a:xfrm>
          <a:prstGeom prst="rect">
            <a:avLst/>
          </a:prstGeom>
          <a:ln w="12700">
            <a:miter lim="400000"/>
          </a:ln>
        </p:spPr>
      </p:pic>
      <p:sp>
        <p:nvSpPr>
          <p:cNvPr id="84" name="Google Shape;9;p1"/>
          <p:cNvSpPr txBox="1"/>
          <p:nvPr/>
        </p:nvSpPr>
        <p:spPr>
          <a:xfrm>
            <a:off x="489422" y="4781370"/>
            <a:ext cx="3000001" cy="306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a:solidFill>
                  <a:srgbClr val="7C848B"/>
                </a:solidFill>
              </a:defRPr>
            </a:lvl1pPr>
          </a:lstStyle>
          <a:p>
            <a:r>
              <a:t>© 2025 Verosint. All rights reserved.</a:t>
            </a:r>
          </a:p>
        </p:txBody>
      </p:sp>
      <p:sp>
        <p:nvSpPr>
          <p:cNvPr id="85" name="Body Level One…"/>
          <p:cNvSpPr txBox="1">
            <a:spLocks noGrp="1"/>
          </p:cNvSpPr>
          <p:nvPr>
            <p:ph type="body" sz="quarter" idx="1"/>
          </p:nvPr>
        </p:nvSpPr>
        <p:spPr>
          <a:xfrm>
            <a:off x="518925" y="4353600"/>
            <a:ext cx="5998801" cy="3786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6" name="Google Shape;45;p9"/>
          <p:cNvSpPr/>
          <p:nvPr/>
        </p:nvSpPr>
        <p:spPr>
          <a:xfrm rot="16200000">
            <a:off x="-2376450" y="2376449"/>
            <a:ext cx="5146200" cy="393301"/>
          </a:xfrm>
          <a:prstGeom prst="rect">
            <a:avLst/>
          </a:prstGeom>
          <a:solidFill>
            <a:schemeClr val="accent5"/>
          </a:solidFill>
          <a:ln w="12700">
            <a:miter lim="400000"/>
          </a:ln>
        </p:spPr>
        <p:txBody>
          <a:bodyPr lIns="45719" rIns="45719" anchor="ctr"/>
          <a:lstStyle/>
          <a:p>
            <a:pPr>
              <a:defRPr>
                <a:solidFill>
                  <a:srgbClr val="000000"/>
                </a:solidFill>
              </a:defRPr>
            </a:pPr>
            <a:endParaRPr/>
          </a:p>
        </p:txBody>
      </p:sp>
      <p:sp>
        <p:nvSpPr>
          <p:cNvPr id="87" name="Slide Number"/>
          <p:cNvSpPr txBox="1">
            <a:spLocks noGrp="1"/>
          </p:cNvSpPr>
          <p:nvPr>
            <p:ph type="sldNum" sz="quarter" idx="2"/>
          </p:nvPr>
        </p:nvSpPr>
        <p:spPr>
          <a:xfrm>
            <a:off x="8324850" y="4753064"/>
            <a:ext cx="393319" cy="380234"/>
          </a:xfrm>
          <a:prstGeom prst="rect">
            <a:avLst/>
          </a:prstGeom>
        </p:spPr>
        <p:txBody>
          <a:bodyPr lIns="91424" tIns="91424" rIns="91424" bIns="91424"/>
          <a:lstStyle>
            <a:lvl1pPr algn="l">
              <a:defRPr sz="1400"/>
            </a:lvl1pPr>
          </a:lstStyle>
          <a:p>
            <a:fld id="{86CB4B4D-7CA3-9044-876B-883B54F8677D}" type="slidenum">
              <a:t>‹#›</a:t>
            </a:fld>
            <a:endParaRPr/>
          </a:p>
        </p:txBody>
      </p:sp>
      <p:sp>
        <p:nvSpPr>
          <p:cNvPr id="88" name="Google Shape;47;p9"/>
          <p:cNvSpPr>
            <a:spLocks noGrp="1"/>
          </p:cNvSpPr>
          <p:nvPr>
            <p:ph type="pic" idx="21"/>
          </p:nvPr>
        </p:nvSpPr>
        <p:spPr>
          <a:xfrm>
            <a:off x="611549" y="473224"/>
            <a:ext cx="8052001" cy="3800401"/>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95" name="Google Shape;8;p1" descr="Google Shape;8;p1"/>
          <p:cNvPicPr>
            <a:picLocks noChangeAspect="1"/>
          </p:cNvPicPr>
          <p:nvPr/>
        </p:nvPicPr>
        <p:blipFill>
          <a:blip r:embed="rId2">
            <a:alphaModFix amt="2000"/>
          </a:blip>
          <a:srcRect l="9003" t="12724" r="42617"/>
          <a:stretch>
            <a:fillRect/>
          </a:stretch>
        </p:blipFill>
        <p:spPr>
          <a:xfrm>
            <a:off x="6477425" y="-1"/>
            <a:ext cx="2666575" cy="4810502"/>
          </a:xfrm>
          <a:prstGeom prst="rect">
            <a:avLst/>
          </a:prstGeom>
          <a:ln w="12700">
            <a:miter lim="400000"/>
          </a:ln>
        </p:spPr>
      </p:pic>
      <p:sp>
        <p:nvSpPr>
          <p:cNvPr id="96" name="Google Shape;9;p1"/>
          <p:cNvSpPr txBox="1"/>
          <p:nvPr/>
        </p:nvSpPr>
        <p:spPr>
          <a:xfrm>
            <a:off x="489422" y="4781370"/>
            <a:ext cx="3000001" cy="306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a:solidFill>
                  <a:srgbClr val="7C848B"/>
                </a:solidFill>
              </a:defRPr>
            </a:lvl1pPr>
          </a:lstStyle>
          <a:p>
            <a:r>
              <a:t>© 2025 Verosint. All rights reserved.</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Off val="3680"/>
          </a:schemeClr>
        </a:solidFill>
        <a:effectLst/>
      </p:bgPr>
    </p:bg>
    <p:spTree>
      <p:nvGrpSpPr>
        <p:cNvPr id="1" name=""/>
        <p:cNvGrpSpPr/>
        <p:nvPr/>
      </p:nvGrpSpPr>
      <p:grpSpPr>
        <a:xfrm>
          <a:off x="0" y="0"/>
          <a:ext cx="0" cy="0"/>
          <a:chOff x="0" y="0"/>
          <a:chExt cx="0" cy="0"/>
        </a:xfrm>
      </p:grpSpPr>
      <p:pic>
        <p:nvPicPr>
          <p:cNvPr id="2" name="Google Shape;8;p1" descr="Google Shape;8;p1"/>
          <p:cNvPicPr>
            <a:picLocks noChangeAspect="1"/>
          </p:cNvPicPr>
          <p:nvPr/>
        </p:nvPicPr>
        <p:blipFill>
          <a:blip r:embed="rId10">
            <a:alphaModFix amt="2019"/>
          </a:blip>
          <a:srcRect l="9003" t="12724" r="42617"/>
          <a:stretch>
            <a:fillRect/>
          </a:stretch>
        </p:blipFill>
        <p:spPr>
          <a:xfrm>
            <a:off x="6477425" y="-1"/>
            <a:ext cx="2666575" cy="4810502"/>
          </a:xfrm>
          <a:prstGeom prst="rect">
            <a:avLst/>
          </a:prstGeom>
          <a:ln w="12700">
            <a:miter lim="400000"/>
          </a:ln>
        </p:spPr>
      </p:pic>
      <p:sp>
        <p:nvSpPr>
          <p:cNvPr id="3" name="Title Text"/>
          <p:cNvSpPr txBox="1">
            <a:spLocks noGrp="1"/>
          </p:cNvSpPr>
          <p:nvPr>
            <p:ph type="title"/>
          </p:nvPr>
        </p:nvSpPr>
        <p:spPr>
          <a:xfrm>
            <a:off x="569875" y="445025"/>
            <a:ext cx="8125201" cy="57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Title Text</a:t>
            </a:r>
          </a:p>
        </p:txBody>
      </p:sp>
      <p:sp>
        <p:nvSpPr>
          <p:cNvPr id="4" name="Body Level One…"/>
          <p:cNvSpPr txBox="1">
            <a:spLocks noGrp="1"/>
          </p:cNvSpPr>
          <p:nvPr>
            <p:ph type="body" idx="1"/>
          </p:nvPr>
        </p:nvSpPr>
        <p:spPr>
          <a:xfrm>
            <a:off x="569875" y="1152475"/>
            <a:ext cx="8228701" cy="341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5" name="Google Shape;23;p4"/>
          <p:cNvSpPr/>
          <p:nvPr/>
        </p:nvSpPr>
        <p:spPr>
          <a:xfrm rot="16200000">
            <a:off x="-2499802" y="2376449"/>
            <a:ext cx="5146200" cy="393301"/>
          </a:xfrm>
          <a:prstGeom prst="rect">
            <a:avLst/>
          </a:prstGeom>
          <a:solidFill>
            <a:schemeClr val="accent5"/>
          </a:solidFill>
          <a:ln w="12700">
            <a:miter lim="400000"/>
          </a:ln>
        </p:spPr>
        <p:txBody>
          <a:bodyPr lIns="45719" rIns="45719" anchor="ctr"/>
          <a:lstStyle/>
          <a:p>
            <a:pPr>
              <a:defRPr>
                <a:solidFill>
                  <a:srgbClr val="000000"/>
                </a:solidFill>
              </a:defRPr>
            </a:pPr>
            <a:endParaRPr/>
          </a:p>
        </p:txBody>
      </p:sp>
      <p:sp>
        <p:nvSpPr>
          <p:cNvPr id="6" name="Google Shape;9;p1"/>
          <p:cNvSpPr txBox="1"/>
          <p:nvPr/>
        </p:nvSpPr>
        <p:spPr>
          <a:xfrm>
            <a:off x="489422" y="4781370"/>
            <a:ext cx="3000002" cy="306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a:solidFill>
                  <a:srgbClr val="7C848B"/>
                </a:solidFill>
              </a:defRPr>
            </a:lvl1pPr>
          </a:lstStyle>
          <a:p>
            <a:r>
              <a:t>© 2025 Verosint. All rights reserved.</a:t>
            </a:r>
          </a:p>
        </p:txBody>
      </p:sp>
      <p:sp>
        <p:nvSpPr>
          <p:cNvPr id="7"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latinLnBrk="0">
        <a:lnSpc>
          <a:spcPct val="100000"/>
        </a:lnSpc>
        <a:spcBef>
          <a:spcPts val="0"/>
        </a:spcBef>
        <a:spcAft>
          <a:spcPts val="0"/>
        </a:spcAft>
        <a:buClrTx/>
        <a:buSzTx/>
        <a:buFontTx/>
        <a:buNone/>
        <a:tabLst/>
        <a:defRPr sz="2800" b="1" i="0" u="none" strike="noStrike" cap="none" spc="0" baseline="0">
          <a:solidFill>
            <a:schemeClr val="accent5"/>
          </a:solidFill>
          <a:uFillTx/>
          <a:latin typeface="+mn-lt"/>
          <a:ea typeface="+mn-ea"/>
          <a:cs typeface="+mn-cs"/>
          <a:sym typeface="Arial"/>
        </a:defRPr>
      </a:lvl1pPr>
      <a:lvl2pPr marL="0" marR="0" indent="0" algn="l" defTabSz="914400" latinLnBrk="0">
        <a:lnSpc>
          <a:spcPct val="100000"/>
        </a:lnSpc>
        <a:spcBef>
          <a:spcPts val="0"/>
        </a:spcBef>
        <a:spcAft>
          <a:spcPts val="0"/>
        </a:spcAft>
        <a:buClrTx/>
        <a:buSzTx/>
        <a:buFontTx/>
        <a:buNone/>
        <a:tabLst/>
        <a:defRPr sz="2800" b="1" i="0" u="none" strike="noStrike" cap="none" spc="0" baseline="0">
          <a:solidFill>
            <a:schemeClr val="accent5"/>
          </a:solidFill>
          <a:uFillTx/>
          <a:latin typeface="+mn-lt"/>
          <a:ea typeface="+mn-ea"/>
          <a:cs typeface="+mn-cs"/>
          <a:sym typeface="Arial"/>
        </a:defRPr>
      </a:lvl2pPr>
      <a:lvl3pPr marL="0" marR="0" indent="0" algn="l" defTabSz="914400" latinLnBrk="0">
        <a:lnSpc>
          <a:spcPct val="100000"/>
        </a:lnSpc>
        <a:spcBef>
          <a:spcPts val="0"/>
        </a:spcBef>
        <a:spcAft>
          <a:spcPts val="0"/>
        </a:spcAft>
        <a:buClrTx/>
        <a:buSzTx/>
        <a:buFontTx/>
        <a:buNone/>
        <a:tabLst/>
        <a:defRPr sz="2800" b="1" i="0" u="none" strike="noStrike" cap="none" spc="0" baseline="0">
          <a:solidFill>
            <a:schemeClr val="accent5"/>
          </a:solidFill>
          <a:uFillTx/>
          <a:latin typeface="+mn-lt"/>
          <a:ea typeface="+mn-ea"/>
          <a:cs typeface="+mn-cs"/>
          <a:sym typeface="Arial"/>
        </a:defRPr>
      </a:lvl3pPr>
      <a:lvl4pPr marL="0" marR="0" indent="0" algn="l" defTabSz="914400" latinLnBrk="0">
        <a:lnSpc>
          <a:spcPct val="100000"/>
        </a:lnSpc>
        <a:spcBef>
          <a:spcPts val="0"/>
        </a:spcBef>
        <a:spcAft>
          <a:spcPts val="0"/>
        </a:spcAft>
        <a:buClrTx/>
        <a:buSzTx/>
        <a:buFontTx/>
        <a:buNone/>
        <a:tabLst/>
        <a:defRPr sz="2800" b="1" i="0" u="none" strike="noStrike" cap="none" spc="0" baseline="0">
          <a:solidFill>
            <a:schemeClr val="accent5"/>
          </a:solidFill>
          <a:uFillTx/>
          <a:latin typeface="+mn-lt"/>
          <a:ea typeface="+mn-ea"/>
          <a:cs typeface="+mn-cs"/>
          <a:sym typeface="Arial"/>
        </a:defRPr>
      </a:lvl4pPr>
      <a:lvl5pPr marL="0" marR="0" indent="0" algn="l" defTabSz="914400" latinLnBrk="0">
        <a:lnSpc>
          <a:spcPct val="100000"/>
        </a:lnSpc>
        <a:spcBef>
          <a:spcPts val="0"/>
        </a:spcBef>
        <a:spcAft>
          <a:spcPts val="0"/>
        </a:spcAft>
        <a:buClrTx/>
        <a:buSzTx/>
        <a:buFontTx/>
        <a:buNone/>
        <a:tabLst/>
        <a:defRPr sz="2800" b="1" i="0" u="none" strike="noStrike" cap="none" spc="0" baseline="0">
          <a:solidFill>
            <a:schemeClr val="accent5"/>
          </a:solidFill>
          <a:uFillTx/>
          <a:latin typeface="+mn-lt"/>
          <a:ea typeface="+mn-ea"/>
          <a:cs typeface="+mn-cs"/>
          <a:sym typeface="Arial"/>
        </a:defRPr>
      </a:lvl5pPr>
      <a:lvl6pPr marL="0" marR="0" indent="0" algn="l" defTabSz="914400" latinLnBrk="0">
        <a:lnSpc>
          <a:spcPct val="100000"/>
        </a:lnSpc>
        <a:spcBef>
          <a:spcPts val="0"/>
        </a:spcBef>
        <a:spcAft>
          <a:spcPts val="0"/>
        </a:spcAft>
        <a:buClrTx/>
        <a:buSzTx/>
        <a:buFontTx/>
        <a:buNone/>
        <a:tabLst/>
        <a:defRPr sz="2800" b="1" i="0" u="none" strike="noStrike" cap="none" spc="0" baseline="0">
          <a:solidFill>
            <a:schemeClr val="accent5"/>
          </a:solidFill>
          <a:uFillTx/>
          <a:latin typeface="+mn-lt"/>
          <a:ea typeface="+mn-ea"/>
          <a:cs typeface="+mn-cs"/>
          <a:sym typeface="Arial"/>
        </a:defRPr>
      </a:lvl6pPr>
      <a:lvl7pPr marL="0" marR="0" indent="0" algn="l" defTabSz="914400" latinLnBrk="0">
        <a:lnSpc>
          <a:spcPct val="100000"/>
        </a:lnSpc>
        <a:spcBef>
          <a:spcPts val="0"/>
        </a:spcBef>
        <a:spcAft>
          <a:spcPts val="0"/>
        </a:spcAft>
        <a:buClrTx/>
        <a:buSzTx/>
        <a:buFontTx/>
        <a:buNone/>
        <a:tabLst/>
        <a:defRPr sz="2800" b="1" i="0" u="none" strike="noStrike" cap="none" spc="0" baseline="0">
          <a:solidFill>
            <a:schemeClr val="accent5"/>
          </a:solidFill>
          <a:uFillTx/>
          <a:latin typeface="+mn-lt"/>
          <a:ea typeface="+mn-ea"/>
          <a:cs typeface="+mn-cs"/>
          <a:sym typeface="Arial"/>
        </a:defRPr>
      </a:lvl7pPr>
      <a:lvl8pPr marL="0" marR="0" indent="0" algn="l" defTabSz="914400" latinLnBrk="0">
        <a:lnSpc>
          <a:spcPct val="100000"/>
        </a:lnSpc>
        <a:spcBef>
          <a:spcPts val="0"/>
        </a:spcBef>
        <a:spcAft>
          <a:spcPts val="0"/>
        </a:spcAft>
        <a:buClrTx/>
        <a:buSzTx/>
        <a:buFontTx/>
        <a:buNone/>
        <a:tabLst/>
        <a:defRPr sz="2800" b="1" i="0" u="none" strike="noStrike" cap="none" spc="0" baseline="0">
          <a:solidFill>
            <a:schemeClr val="accent5"/>
          </a:solidFill>
          <a:uFillTx/>
          <a:latin typeface="+mn-lt"/>
          <a:ea typeface="+mn-ea"/>
          <a:cs typeface="+mn-cs"/>
          <a:sym typeface="Arial"/>
        </a:defRPr>
      </a:lvl8pPr>
      <a:lvl9pPr marL="0" marR="0" indent="0" algn="l" defTabSz="914400" latinLnBrk="0">
        <a:lnSpc>
          <a:spcPct val="100000"/>
        </a:lnSpc>
        <a:spcBef>
          <a:spcPts val="0"/>
        </a:spcBef>
        <a:spcAft>
          <a:spcPts val="0"/>
        </a:spcAft>
        <a:buClrTx/>
        <a:buSzTx/>
        <a:buFontTx/>
        <a:buNone/>
        <a:tabLst/>
        <a:defRPr sz="2800" b="1" i="0" u="none" strike="noStrike" cap="none" spc="0" baseline="0">
          <a:solidFill>
            <a:schemeClr val="accent5"/>
          </a:solidFill>
          <a:uFillTx/>
          <a:latin typeface="+mn-lt"/>
          <a:ea typeface="+mn-ea"/>
          <a:cs typeface="+mn-cs"/>
          <a:sym typeface="Arial"/>
        </a:defRPr>
      </a:lvl9pPr>
    </p:titleStyle>
    <p:bodyStyle>
      <a:lvl1pPr marL="457200" marR="0" indent="-330200" algn="l" defTabSz="914400" latinLnBrk="0">
        <a:lnSpc>
          <a:spcPct val="115000"/>
        </a:lnSpc>
        <a:spcBef>
          <a:spcPts val="0"/>
        </a:spcBef>
        <a:spcAft>
          <a:spcPts val="0"/>
        </a:spcAft>
        <a:buClr>
          <a:schemeClr val="accent4"/>
        </a:buClr>
        <a:buSzPts val="1600"/>
        <a:buFont typeface="Arial"/>
        <a:buChar char="●"/>
        <a:tabLst/>
        <a:defRPr sz="1600" b="0" i="0" u="none" strike="noStrike" cap="none" spc="0" baseline="0">
          <a:solidFill>
            <a:schemeClr val="accent4"/>
          </a:solidFill>
          <a:uFillTx/>
          <a:latin typeface="+mn-lt"/>
          <a:ea typeface="+mn-ea"/>
          <a:cs typeface="+mn-cs"/>
          <a:sym typeface="Arial"/>
        </a:defRPr>
      </a:lvl1pPr>
      <a:lvl2pPr marL="959757" marR="0" indent="-362857" algn="l" defTabSz="914400" latinLnBrk="0">
        <a:lnSpc>
          <a:spcPct val="115000"/>
        </a:lnSpc>
        <a:spcBef>
          <a:spcPts val="0"/>
        </a:spcBef>
        <a:spcAft>
          <a:spcPts val="0"/>
        </a:spcAft>
        <a:buClr>
          <a:schemeClr val="accent4"/>
        </a:buClr>
        <a:buSzPts val="1600"/>
        <a:buFont typeface="Arial"/>
        <a:buChar char="○"/>
        <a:tabLst/>
        <a:defRPr sz="1600" b="0" i="0" u="none" strike="noStrike" cap="none" spc="0" baseline="0">
          <a:solidFill>
            <a:schemeClr val="accent4"/>
          </a:solidFill>
          <a:uFillTx/>
          <a:latin typeface="+mn-lt"/>
          <a:ea typeface="+mn-ea"/>
          <a:cs typeface="+mn-cs"/>
          <a:sym typeface="Arial"/>
        </a:defRPr>
      </a:lvl2pPr>
      <a:lvl3pPr marL="1473200" marR="0" indent="-406400" algn="l" defTabSz="914400" latinLnBrk="0">
        <a:lnSpc>
          <a:spcPct val="115000"/>
        </a:lnSpc>
        <a:spcBef>
          <a:spcPts val="0"/>
        </a:spcBef>
        <a:spcAft>
          <a:spcPts val="0"/>
        </a:spcAft>
        <a:buClr>
          <a:schemeClr val="accent4"/>
        </a:buClr>
        <a:buSzPts val="1600"/>
        <a:buFont typeface="Arial"/>
        <a:buChar char="■"/>
        <a:tabLst/>
        <a:defRPr sz="1600" b="0" i="0" u="none" strike="noStrike" cap="none" spc="0" baseline="0">
          <a:solidFill>
            <a:schemeClr val="accent4"/>
          </a:solidFill>
          <a:uFillTx/>
          <a:latin typeface="+mn-lt"/>
          <a:ea typeface="+mn-ea"/>
          <a:cs typeface="+mn-cs"/>
          <a:sym typeface="Arial"/>
        </a:defRPr>
      </a:lvl3pPr>
      <a:lvl4pPr marL="1930400" marR="0" indent="-406400" algn="l" defTabSz="914400" latinLnBrk="0">
        <a:lnSpc>
          <a:spcPct val="115000"/>
        </a:lnSpc>
        <a:spcBef>
          <a:spcPts val="0"/>
        </a:spcBef>
        <a:spcAft>
          <a:spcPts val="0"/>
        </a:spcAft>
        <a:buClr>
          <a:schemeClr val="accent4"/>
        </a:buClr>
        <a:buSzPts val="1600"/>
        <a:buFont typeface="Arial"/>
        <a:buChar char="●"/>
        <a:tabLst/>
        <a:defRPr sz="1600" b="0" i="0" u="none" strike="noStrike" cap="none" spc="0" baseline="0">
          <a:solidFill>
            <a:schemeClr val="accent4"/>
          </a:solidFill>
          <a:uFillTx/>
          <a:latin typeface="+mn-lt"/>
          <a:ea typeface="+mn-ea"/>
          <a:cs typeface="+mn-cs"/>
          <a:sym typeface="Arial"/>
        </a:defRPr>
      </a:lvl4pPr>
      <a:lvl5pPr marL="2387600" marR="0" indent="-406400" algn="l" defTabSz="914400" latinLnBrk="0">
        <a:lnSpc>
          <a:spcPct val="115000"/>
        </a:lnSpc>
        <a:spcBef>
          <a:spcPts val="0"/>
        </a:spcBef>
        <a:spcAft>
          <a:spcPts val="0"/>
        </a:spcAft>
        <a:buClr>
          <a:schemeClr val="accent4"/>
        </a:buClr>
        <a:buSzPts val="1600"/>
        <a:buFont typeface="Arial"/>
        <a:buChar char="○"/>
        <a:tabLst/>
        <a:defRPr sz="1600" b="0" i="0" u="none" strike="noStrike" cap="none" spc="0" baseline="0">
          <a:solidFill>
            <a:schemeClr val="accent4"/>
          </a:solidFill>
          <a:uFillTx/>
          <a:latin typeface="+mn-lt"/>
          <a:ea typeface="+mn-ea"/>
          <a:cs typeface="+mn-cs"/>
          <a:sym typeface="Arial"/>
        </a:defRPr>
      </a:lvl5pPr>
      <a:lvl6pPr marL="2844800" marR="0" indent="-406400" algn="l" defTabSz="914400" latinLnBrk="0">
        <a:lnSpc>
          <a:spcPct val="115000"/>
        </a:lnSpc>
        <a:spcBef>
          <a:spcPts val="0"/>
        </a:spcBef>
        <a:spcAft>
          <a:spcPts val="0"/>
        </a:spcAft>
        <a:buClr>
          <a:schemeClr val="accent4"/>
        </a:buClr>
        <a:buSzPts val="1600"/>
        <a:buFont typeface="Arial"/>
        <a:buChar char="■"/>
        <a:tabLst/>
        <a:defRPr sz="1600" b="0" i="0" u="none" strike="noStrike" cap="none" spc="0" baseline="0">
          <a:solidFill>
            <a:schemeClr val="accent4"/>
          </a:solidFill>
          <a:uFillTx/>
          <a:latin typeface="+mn-lt"/>
          <a:ea typeface="+mn-ea"/>
          <a:cs typeface="+mn-cs"/>
          <a:sym typeface="Arial"/>
        </a:defRPr>
      </a:lvl6pPr>
      <a:lvl7pPr marL="3302000" marR="0" indent="-406400" algn="l" defTabSz="914400" latinLnBrk="0">
        <a:lnSpc>
          <a:spcPct val="115000"/>
        </a:lnSpc>
        <a:spcBef>
          <a:spcPts val="0"/>
        </a:spcBef>
        <a:spcAft>
          <a:spcPts val="0"/>
        </a:spcAft>
        <a:buClr>
          <a:schemeClr val="accent4"/>
        </a:buClr>
        <a:buSzPts val="1600"/>
        <a:buFont typeface="Arial"/>
        <a:buChar char="●"/>
        <a:tabLst/>
        <a:defRPr sz="1600" b="0" i="0" u="none" strike="noStrike" cap="none" spc="0" baseline="0">
          <a:solidFill>
            <a:schemeClr val="accent4"/>
          </a:solidFill>
          <a:uFillTx/>
          <a:latin typeface="+mn-lt"/>
          <a:ea typeface="+mn-ea"/>
          <a:cs typeface="+mn-cs"/>
          <a:sym typeface="Arial"/>
        </a:defRPr>
      </a:lvl7pPr>
      <a:lvl8pPr marL="3759200" marR="0" indent="-406400" algn="l" defTabSz="914400" latinLnBrk="0">
        <a:lnSpc>
          <a:spcPct val="115000"/>
        </a:lnSpc>
        <a:spcBef>
          <a:spcPts val="0"/>
        </a:spcBef>
        <a:spcAft>
          <a:spcPts val="0"/>
        </a:spcAft>
        <a:buClr>
          <a:schemeClr val="accent4"/>
        </a:buClr>
        <a:buSzPts val="1600"/>
        <a:buFont typeface="Arial"/>
        <a:buChar char="○"/>
        <a:tabLst/>
        <a:defRPr sz="1600" b="0" i="0" u="none" strike="noStrike" cap="none" spc="0" baseline="0">
          <a:solidFill>
            <a:schemeClr val="accent4"/>
          </a:solidFill>
          <a:uFillTx/>
          <a:latin typeface="+mn-lt"/>
          <a:ea typeface="+mn-ea"/>
          <a:cs typeface="+mn-cs"/>
          <a:sym typeface="Arial"/>
        </a:defRPr>
      </a:lvl8pPr>
      <a:lvl9pPr marL="4216400" marR="0" indent="-406400" algn="l" defTabSz="914400" latinLnBrk="0">
        <a:lnSpc>
          <a:spcPct val="115000"/>
        </a:lnSpc>
        <a:spcBef>
          <a:spcPts val="0"/>
        </a:spcBef>
        <a:spcAft>
          <a:spcPts val="0"/>
        </a:spcAft>
        <a:buClr>
          <a:schemeClr val="accent4"/>
        </a:buClr>
        <a:buSzPts val="1600"/>
        <a:buFont typeface="Arial"/>
        <a:buChar char="■"/>
        <a:tabLst/>
        <a:defRPr sz="1600" b="0" i="0" u="none" strike="noStrike" cap="none" spc="0" baseline="0">
          <a:solidFill>
            <a:schemeClr val="accent4"/>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mailto:sales@verosint.co" TargetMode="External"/><Relationship Id="rId5" Type="http://schemas.openxmlformats.org/officeDocument/2006/relationships/hyperlink" Target="http://verosint.com/free" TargetMode="Externa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Google Shape;53;p11"/>
          <p:cNvSpPr txBox="1">
            <a:spLocks noGrp="1"/>
          </p:cNvSpPr>
          <p:nvPr>
            <p:ph type="ctrTitle"/>
          </p:nvPr>
        </p:nvSpPr>
        <p:spPr>
          <a:xfrm>
            <a:off x="553762" y="2250908"/>
            <a:ext cx="8590238" cy="1011763"/>
          </a:xfrm>
          <a:prstGeom prst="rect">
            <a:avLst/>
          </a:prstGeom>
        </p:spPr>
        <p:txBody>
          <a:bodyPr>
            <a:normAutofit/>
          </a:bodyPr>
          <a:lstStyle>
            <a:lvl1pPr defTabSz="603504">
              <a:defRPr sz="2904"/>
            </a:lvl1pPr>
          </a:lstStyle>
          <a:p>
            <a:r>
              <a:rPr sz="3600" dirty="0"/>
              <a:t>ITDR Sales Enablement for </a:t>
            </a:r>
            <a:r>
              <a:rPr sz="3600" dirty="0" err="1"/>
              <a:t>IDMWorks</a:t>
            </a:r>
            <a:endParaRPr sz="3600" dirty="0"/>
          </a:p>
        </p:txBody>
      </p:sp>
    </p:spTree>
  </p:cSld>
  <p:clrMapOvr>
    <a:masterClrMapping/>
  </p:clrMapOvr>
  <p:transition spd="med" advClick="0" advTm="11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Google Shape;170;p17" descr="Google Shape;170;p17"/>
          <p:cNvPicPr>
            <a:picLocks noChangeAspect="1"/>
          </p:cNvPicPr>
          <p:nvPr/>
        </p:nvPicPr>
        <p:blipFill>
          <a:blip r:embed="rId3"/>
          <a:stretch>
            <a:fillRect/>
          </a:stretch>
        </p:blipFill>
        <p:spPr>
          <a:xfrm>
            <a:off x="5281212" y="915020"/>
            <a:ext cx="3003089" cy="3680251"/>
          </a:xfrm>
          <a:prstGeom prst="rect">
            <a:avLst/>
          </a:prstGeom>
          <a:ln w="12700">
            <a:miter lim="400000"/>
          </a:ln>
        </p:spPr>
      </p:pic>
      <p:sp>
        <p:nvSpPr>
          <p:cNvPr id="248" name="Google Shape;171;p17"/>
          <p:cNvSpPr txBox="1">
            <a:spLocks noGrp="1"/>
          </p:cNvSpPr>
          <p:nvPr>
            <p:ph type="title"/>
          </p:nvPr>
        </p:nvSpPr>
        <p:spPr>
          <a:xfrm>
            <a:off x="569874" y="140224"/>
            <a:ext cx="4867502" cy="615602"/>
          </a:xfrm>
          <a:prstGeom prst="rect">
            <a:avLst/>
          </a:prstGeom>
        </p:spPr>
        <p:txBody>
          <a:bodyPr/>
          <a:lstStyle/>
          <a:p>
            <a:r>
              <a:t>How Verosint Works</a:t>
            </a:r>
          </a:p>
        </p:txBody>
      </p:sp>
      <p:sp>
        <p:nvSpPr>
          <p:cNvPr id="249" name="Google Shape;172;p17"/>
          <p:cNvSpPr txBox="1">
            <a:spLocks noGrp="1"/>
          </p:cNvSpPr>
          <p:nvPr>
            <p:ph type="body" sz="half" idx="1"/>
          </p:nvPr>
        </p:nvSpPr>
        <p:spPr>
          <a:xfrm>
            <a:off x="514924" y="1096549"/>
            <a:ext cx="4431302" cy="3014702"/>
          </a:xfrm>
          <a:prstGeom prst="rect">
            <a:avLst/>
          </a:prstGeom>
        </p:spPr>
        <p:txBody>
          <a:bodyPr/>
          <a:lstStyle/>
          <a:p>
            <a:pPr indent="-342900">
              <a:spcBef>
                <a:spcPts val="1000"/>
              </a:spcBef>
              <a:buSzPts val="1800"/>
              <a:buFontTx/>
              <a:buAutoNum type="arabicPeriod"/>
              <a:defRPr sz="1800"/>
            </a:pPr>
            <a:r>
              <a:t>Security Starts With Unified Observability</a:t>
            </a:r>
          </a:p>
          <a:p>
            <a:pPr indent="-342900">
              <a:spcBef>
                <a:spcPts val="1000"/>
              </a:spcBef>
              <a:buSzPts val="1800"/>
              <a:buFontTx/>
              <a:buAutoNum type="arabicPeriod"/>
              <a:defRPr sz="1800"/>
            </a:pPr>
            <a:r>
              <a:t>Prioritize Highest Risks With AI</a:t>
            </a:r>
          </a:p>
          <a:p>
            <a:pPr indent="-342900">
              <a:spcBef>
                <a:spcPts val="1000"/>
              </a:spcBef>
              <a:buSzPts val="1800"/>
              <a:buFontTx/>
              <a:buAutoNum type="arabicPeriod"/>
              <a:defRPr sz="1800"/>
            </a:pPr>
            <a:r>
              <a:t>Notifications to SIEM</a:t>
            </a:r>
          </a:p>
          <a:p>
            <a:pPr indent="-342900">
              <a:spcBef>
                <a:spcPts val="1000"/>
              </a:spcBef>
              <a:buSzPts val="1800"/>
              <a:buFontTx/>
              <a:buAutoNum type="arabicPeriod"/>
              <a:defRPr sz="1800"/>
            </a:pPr>
            <a:r>
              <a:t>Simplify Investigation &amp; Triage</a:t>
            </a:r>
          </a:p>
          <a:p>
            <a:pPr indent="-342900">
              <a:spcBef>
                <a:spcPts val="1000"/>
              </a:spcBef>
              <a:buSzPts val="1800"/>
              <a:buFontTx/>
              <a:buAutoNum type="arabicPeriod"/>
              <a:defRPr sz="1800"/>
            </a:pPr>
            <a:r>
              <a:t>Lightning Fast Remediation</a:t>
            </a:r>
          </a:p>
          <a:p>
            <a:pPr indent="-342900">
              <a:spcBef>
                <a:spcPts val="1000"/>
              </a:spcBef>
              <a:buSzPts val="1800"/>
              <a:buFontTx/>
              <a:buAutoNum type="arabicPeriod"/>
              <a:defRPr sz="1800"/>
            </a:pPr>
            <a:r>
              <a:t>Respond Proactively To New Threats</a:t>
            </a:r>
          </a:p>
        </p:txBody>
      </p:sp>
      <p:pic>
        <p:nvPicPr>
          <p:cNvPr id="250" name="Google Shape;173;p17" descr="Google Shape;173;p17"/>
          <p:cNvPicPr>
            <a:picLocks noChangeAspect="1"/>
          </p:cNvPicPr>
          <p:nvPr/>
        </p:nvPicPr>
        <p:blipFill>
          <a:blip r:embed="rId4"/>
          <a:stretch>
            <a:fillRect/>
          </a:stretch>
        </p:blipFill>
        <p:spPr>
          <a:xfrm>
            <a:off x="5636012" y="414095"/>
            <a:ext cx="481967" cy="159076"/>
          </a:xfrm>
          <a:prstGeom prst="rect">
            <a:avLst/>
          </a:prstGeom>
          <a:ln w="12700">
            <a:miter lim="400000"/>
          </a:ln>
        </p:spPr>
      </p:pic>
      <p:pic>
        <p:nvPicPr>
          <p:cNvPr id="251" name="Google Shape;174;p17" descr="Google Shape;174;p17"/>
          <p:cNvPicPr>
            <a:picLocks noChangeAspect="1"/>
          </p:cNvPicPr>
          <p:nvPr/>
        </p:nvPicPr>
        <p:blipFill>
          <a:blip r:embed="rId5"/>
          <a:stretch>
            <a:fillRect/>
          </a:stretch>
        </p:blipFill>
        <p:spPr>
          <a:xfrm>
            <a:off x="6181202" y="663520"/>
            <a:ext cx="662601" cy="150057"/>
          </a:xfrm>
          <a:prstGeom prst="rect">
            <a:avLst/>
          </a:prstGeom>
          <a:ln w="12700">
            <a:miter lim="400000"/>
          </a:ln>
        </p:spPr>
      </p:pic>
      <p:pic>
        <p:nvPicPr>
          <p:cNvPr id="252" name="Google Shape;175;p17" descr="Google Shape;175;p17"/>
          <p:cNvPicPr>
            <a:picLocks noChangeAspect="1"/>
          </p:cNvPicPr>
          <p:nvPr/>
        </p:nvPicPr>
        <p:blipFill>
          <a:blip r:embed="rId6"/>
          <a:stretch>
            <a:fillRect/>
          </a:stretch>
        </p:blipFill>
        <p:spPr>
          <a:xfrm>
            <a:off x="6221779" y="409437"/>
            <a:ext cx="662598" cy="168401"/>
          </a:xfrm>
          <a:prstGeom prst="rect">
            <a:avLst/>
          </a:prstGeom>
          <a:ln w="12700">
            <a:miter lim="400000"/>
          </a:ln>
        </p:spPr>
      </p:pic>
      <p:pic>
        <p:nvPicPr>
          <p:cNvPr id="253" name="Google Shape;176;p17" descr="Google Shape;176;p17"/>
          <p:cNvPicPr>
            <a:picLocks noChangeAspect="1"/>
          </p:cNvPicPr>
          <p:nvPr/>
        </p:nvPicPr>
        <p:blipFill>
          <a:blip r:embed="rId7"/>
          <a:stretch>
            <a:fillRect/>
          </a:stretch>
        </p:blipFill>
        <p:spPr>
          <a:xfrm>
            <a:off x="6892324" y="650656"/>
            <a:ext cx="589176" cy="159070"/>
          </a:xfrm>
          <a:prstGeom prst="rect">
            <a:avLst/>
          </a:prstGeom>
          <a:ln w="12700">
            <a:miter lim="400000"/>
          </a:ln>
        </p:spPr>
      </p:pic>
      <p:pic>
        <p:nvPicPr>
          <p:cNvPr id="254" name="Google Shape;177;p17" descr="Google Shape;177;p17"/>
          <p:cNvPicPr>
            <a:picLocks noChangeAspect="1"/>
          </p:cNvPicPr>
          <p:nvPr/>
        </p:nvPicPr>
        <p:blipFill>
          <a:blip r:embed="rId8"/>
          <a:stretch>
            <a:fillRect/>
          </a:stretch>
        </p:blipFill>
        <p:spPr>
          <a:xfrm>
            <a:off x="6887112" y="427249"/>
            <a:ext cx="810440" cy="132776"/>
          </a:xfrm>
          <a:prstGeom prst="rect">
            <a:avLst/>
          </a:prstGeom>
          <a:ln w="12700">
            <a:miter lim="400000"/>
          </a:ln>
        </p:spPr>
      </p:pic>
      <p:pic>
        <p:nvPicPr>
          <p:cNvPr id="255" name="Google Shape;178;p17" descr="Google Shape;178;p17"/>
          <p:cNvPicPr>
            <a:picLocks noChangeAspect="1"/>
          </p:cNvPicPr>
          <p:nvPr/>
        </p:nvPicPr>
        <p:blipFill>
          <a:blip r:embed="rId9"/>
          <a:srcRect l="17356" t="25720" r="13957" b="26952"/>
          <a:stretch>
            <a:fillRect/>
          </a:stretch>
        </p:blipFill>
        <p:spPr>
          <a:xfrm>
            <a:off x="5621299" y="639372"/>
            <a:ext cx="511365" cy="198351"/>
          </a:xfrm>
          <a:prstGeom prst="rect">
            <a:avLst/>
          </a:prstGeom>
          <a:ln w="12700">
            <a:miter lim="400000"/>
          </a:ln>
        </p:spPr>
      </p:pic>
      <p:sp>
        <p:nvSpPr>
          <p:cNvPr id="256" name="Google Shape;179;p17"/>
          <p:cNvSpPr/>
          <p:nvPr/>
        </p:nvSpPr>
        <p:spPr>
          <a:xfrm>
            <a:off x="5231924" y="1338474"/>
            <a:ext cx="3108301" cy="2694002"/>
          </a:xfrm>
          <a:prstGeom prst="rect">
            <a:avLst/>
          </a:prstGeom>
          <a:ln>
            <a:solidFill>
              <a:schemeClr val="accent2"/>
            </a:solidFill>
            <a:prstDash val="dash"/>
          </a:ln>
        </p:spPr>
        <p:txBody>
          <a:bodyPr lIns="45719" rIns="45719" anchor="ctr"/>
          <a:lstStyle/>
          <a:p>
            <a:pPr algn="ctr">
              <a:defRPr>
                <a:solidFill>
                  <a:srgbClr val="000000"/>
                </a:solidFill>
              </a:defRPr>
            </a:pPr>
            <a:endParaRPr/>
          </a:p>
        </p:txBody>
      </p:sp>
      <p:sp>
        <p:nvSpPr>
          <p:cNvPr id="257" name="Google Shape;180;p17"/>
          <p:cNvSpPr txBox="1"/>
          <p:nvPr/>
        </p:nvSpPr>
        <p:spPr>
          <a:xfrm rot="16200000">
            <a:off x="4640089" y="2424836"/>
            <a:ext cx="902398" cy="293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800"/>
            </a:lvl1pPr>
          </a:lstStyle>
          <a:p>
            <a:r>
              <a:t>INVESTIGATE</a:t>
            </a:r>
          </a:p>
        </p:txBody>
      </p:sp>
      <p:sp>
        <p:nvSpPr>
          <p:cNvPr id="258" name="Google Shape;181;p17"/>
          <p:cNvSpPr txBox="1"/>
          <p:nvPr/>
        </p:nvSpPr>
        <p:spPr>
          <a:xfrm rot="16200000">
            <a:off x="4671138" y="3308187"/>
            <a:ext cx="840300" cy="293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800"/>
            </a:lvl1pPr>
          </a:lstStyle>
          <a:p>
            <a:r>
              <a:t>RESPOND</a:t>
            </a:r>
          </a:p>
        </p:txBody>
      </p:sp>
      <p:sp>
        <p:nvSpPr>
          <p:cNvPr id="259" name="Google Shape;182;p17"/>
          <p:cNvSpPr txBox="1"/>
          <p:nvPr/>
        </p:nvSpPr>
        <p:spPr>
          <a:xfrm rot="16200000">
            <a:off x="4671138" y="1555587"/>
            <a:ext cx="840300" cy="293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800"/>
            </a:lvl1pPr>
          </a:lstStyle>
          <a:p>
            <a:r>
              <a:t>DETECT</a:t>
            </a:r>
          </a:p>
        </p:txBody>
      </p:sp>
      <p:pic>
        <p:nvPicPr>
          <p:cNvPr id="260" name="Google Shape;183;p17" descr="Google Shape;183;p17"/>
          <p:cNvPicPr>
            <a:picLocks noChangeAspect="1"/>
          </p:cNvPicPr>
          <p:nvPr/>
        </p:nvPicPr>
        <p:blipFill>
          <a:blip r:embed="rId10"/>
          <a:stretch>
            <a:fillRect/>
          </a:stretch>
        </p:blipFill>
        <p:spPr>
          <a:xfrm>
            <a:off x="8581969" y="1607049"/>
            <a:ext cx="469351" cy="138651"/>
          </a:xfrm>
          <a:prstGeom prst="rect">
            <a:avLst/>
          </a:prstGeom>
          <a:ln w="12700">
            <a:miter lim="400000"/>
          </a:ln>
        </p:spPr>
      </p:pic>
      <p:sp>
        <p:nvSpPr>
          <p:cNvPr id="261" name="Google Shape;184;p17"/>
          <p:cNvSpPr/>
          <p:nvPr/>
        </p:nvSpPr>
        <p:spPr>
          <a:xfrm>
            <a:off x="7300694" y="1676375"/>
            <a:ext cx="1187401" cy="1"/>
          </a:xfrm>
          <a:prstGeom prst="line">
            <a:avLst/>
          </a:prstGeom>
          <a:ln>
            <a:solidFill>
              <a:srgbClr val="7C848B"/>
            </a:solidFill>
            <a:prstDash val="dot"/>
            <a:tailEnd type="stealth"/>
          </a:ln>
        </p:spPr>
        <p:txBody>
          <a:bodyPr lIns="45719" rIns="45719"/>
          <a:lstStyle/>
          <a:p>
            <a:endParaRPr/>
          </a:p>
        </p:txBody>
      </p:sp>
      <p:sp>
        <p:nvSpPr>
          <p:cNvPr id="262" name="Google Shape;185;p17"/>
          <p:cNvSpPr txBox="1"/>
          <p:nvPr/>
        </p:nvSpPr>
        <p:spPr>
          <a:xfrm>
            <a:off x="7433874" y="592299"/>
            <a:ext cx="843001" cy="268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700"/>
            </a:lvl1pPr>
          </a:lstStyle>
          <a:p>
            <a:r>
              <a:t>and others…</a:t>
            </a:r>
          </a:p>
        </p:txBody>
      </p:sp>
      <p:pic>
        <p:nvPicPr>
          <p:cNvPr id="263" name="Google Shape;186;p17" descr="Google Shape;186;p17"/>
          <p:cNvPicPr>
            <a:picLocks noChangeAspect="1"/>
          </p:cNvPicPr>
          <p:nvPr/>
        </p:nvPicPr>
        <p:blipFill>
          <a:blip r:embed="rId4"/>
          <a:stretch>
            <a:fillRect/>
          </a:stretch>
        </p:blipFill>
        <p:spPr>
          <a:xfrm>
            <a:off x="5636012" y="4236720"/>
            <a:ext cx="481967" cy="159076"/>
          </a:xfrm>
          <a:prstGeom prst="rect">
            <a:avLst/>
          </a:prstGeom>
          <a:ln w="12700">
            <a:miter lim="400000"/>
          </a:ln>
        </p:spPr>
      </p:pic>
      <p:pic>
        <p:nvPicPr>
          <p:cNvPr id="264" name="Google Shape;187;p17" descr="Google Shape;187;p17"/>
          <p:cNvPicPr>
            <a:picLocks noChangeAspect="1"/>
          </p:cNvPicPr>
          <p:nvPr/>
        </p:nvPicPr>
        <p:blipFill>
          <a:blip r:embed="rId5"/>
          <a:stretch>
            <a:fillRect/>
          </a:stretch>
        </p:blipFill>
        <p:spPr>
          <a:xfrm>
            <a:off x="6181202" y="4486145"/>
            <a:ext cx="662601" cy="150057"/>
          </a:xfrm>
          <a:prstGeom prst="rect">
            <a:avLst/>
          </a:prstGeom>
          <a:ln w="12700">
            <a:miter lim="400000"/>
          </a:ln>
        </p:spPr>
      </p:pic>
      <p:pic>
        <p:nvPicPr>
          <p:cNvPr id="265" name="Google Shape;188;p17" descr="Google Shape;188;p17"/>
          <p:cNvPicPr>
            <a:picLocks noChangeAspect="1"/>
          </p:cNvPicPr>
          <p:nvPr/>
        </p:nvPicPr>
        <p:blipFill>
          <a:blip r:embed="rId6"/>
          <a:stretch>
            <a:fillRect/>
          </a:stretch>
        </p:blipFill>
        <p:spPr>
          <a:xfrm>
            <a:off x="6221779" y="4232061"/>
            <a:ext cx="662598" cy="168401"/>
          </a:xfrm>
          <a:prstGeom prst="rect">
            <a:avLst/>
          </a:prstGeom>
          <a:ln w="12700">
            <a:miter lim="400000"/>
          </a:ln>
        </p:spPr>
      </p:pic>
      <p:pic>
        <p:nvPicPr>
          <p:cNvPr id="266" name="Google Shape;189;p17" descr="Google Shape;189;p17"/>
          <p:cNvPicPr>
            <a:picLocks noChangeAspect="1"/>
          </p:cNvPicPr>
          <p:nvPr/>
        </p:nvPicPr>
        <p:blipFill>
          <a:blip r:embed="rId7"/>
          <a:stretch>
            <a:fillRect/>
          </a:stretch>
        </p:blipFill>
        <p:spPr>
          <a:xfrm>
            <a:off x="6892324" y="4473281"/>
            <a:ext cx="589176" cy="159070"/>
          </a:xfrm>
          <a:prstGeom prst="rect">
            <a:avLst/>
          </a:prstGeom>
          <a:ln w="12700">
            <a:miter lim="400000"/>
          </a:ln>
        </p:spPr>
      </p:pic>
      <p:pic>
        <p:nvPicPr>
          <p:cNvPr id="267" name="Google Shape;190;p17" descr="Google Shape;190;p17"/>
          <p:cNvPicPr>
            <a:picLocks noChangeAspect="1"/>
          </p:cNvPicPr>
          <p:nvPr/>
        </p:nvPicPr>
        <p:blipFill>
          <a:blip r:embed="rId8"/>
          <a:stretch>
            <a:fillRect/>
          </a:stretch>
        </p:blipFill>
        <p:spPr>
          <a:xfrm>
            <a:off x="6887112" y="4249875"/>
            <a:ext cx="810440" cy="132776"/>
          </a:xfrm>
          <a:prstGeom prst="rect">
            <a:avLst/>
          </a:prstGeom>
          <a:ln w="12700">
            <a:miter lim="400000"/>
          </a:ln>
        </p:spPr>
      </p:pic>
      <p:pic>
        <p:nvPicPr>
          <p:cNvPr id="268" name="Google Shape;191;p17" descr="Google Shape;191;p17"/>
          <p:cNvPicPr>
            <a:picLocks noChangeAspect="1"/>
          </p:cNvPicPr>
          <p:nvPr/>
        </p:nvPicPr>
        <p:blipFill>
          <a:blip r:embed="rId9"/>
          <a:srcRect l="17356" t="25720" r="13957" b="26952"/>
          <a:stretch>
            <a:fillRect/>
          </a:stretch>
        </p:blipFill>
        <p:spPr>
          <a:xfrm>
            <a:off x="5621299" y="4461997"/>
            <a:ext cx="511365" cy="198351"/>
          </a:xfrm>
          <a:prstGeom prst="rect">
            <a:avLst/>
          </a:prstGeom>
          <a:ln w="12700">
            <a:miter lim="400000"/>
          </a:ln>
        </p:spPr>
      </p:pic>
      <p:sp>
        <p:nvSpPr>
          <p:cNvPr id="269" name="Google Shape;192;p17"/>
          <p:cNvSpPr txBox="1"/>
          <p:nvPr/>
        </p:nvSpPr>
        <p:spPr>
          <a:xfrm>
            <a:off x="7433874" y="4414925"/>
            <a:ext cx="843001" cy="268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700"/>
            </a:lvl1pPr>
          </a:lstStyle>
          <a:p>
            <a:r>
              <a:t>and others…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Google Shape;197;p18"/>
          <p:cNvSpPr txBox="1">
            <a:spLocks noGrp="1"/>
          </p:cNvSpPr>
          <p:nvPr>
            <p:ph type="title"/>
          </p:nvPr>
        </p:nvSpPr>
        <p:spPr>
          <a:xfrm>
            <a:off x="569874" y="292624"/>
            <a:ext cx="8125202" cy="615602"/>
          </a:xfrm>
          <a:prstGeom prst="rect">
            <a:avLst/>
          </a:prstGeom>
        </p:spPr>
        <p:txBody>
          <a:bodyPr/>
          <a:lstStyle/>
          <a:p>
            <a:r>
              <a:t>Customer Success Story</a:t>
            </a:r>
          </a:p>
        </p:txBody>
      </p:sp>
      <p:sp>
        <p:nvSpPr>
          <p:cNvPr id="274" name="Google Shape;198;p18"/>
          <p:cNvSpPr txBox="1"/>
          <p:nvPr/>
        </p:nvSpPr>
        <p:spPr>
          <a:xfrm>
            <a:off x="732979" y="2520538"/>
            <a:ext cx="3640900" cy="1661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800"/>
            </a:pPr>
            <a:endParaRPr/>
          </a:p>
          <a:p>
            <a:pPr marL="233361" indent="-233361">
              <a:spcBef>
                <a:spcPts val="600"/>
              </a:spcBef>
              <a:buClr>
                <a:schemeClr val="accent4"/>
              </a:buClr>
              <a:buSzPts val="1800"/>
              <a:buFont typeface="Arial"/>
              <a:buChar char="•"/>
              <a:defRPr sz="1800"/>
            </a:pPr>
            <a:r>
              <a:t>Blocked over 49,500 attacks</a:t>
            </a:r>
            <a:endParaRPr>
              <a:solidFill>
                <a:srgbClr val="000000"/>
              </a:solidFill>
            </a:endParaRPr>
          </a:p>
          <a:p>
            <a:pPr marL="233361" indent="-233361">
              <a:spcBef>
                <a:spcPts val="600"/>
              </a:spcBef>
              <a:buClr>
                <a:schemeClr val="accent4"/>
              </a:buClr>
              <a:buSzPts val="1800"/>
              <a:buFont typeface="Arial"/>
              <a:buChar char="•"/>
              <a:defRPr sz="1800"/>
            </a:pPr>
            <a:r>
              <a:t>Savings of 25,000 labor hours </a:t>
            </a:r>
            <a:endParaRPr>
              <a:solidFill>
                <a:srgbClr val="000000"/>
              </a:solidFill>
            </a:endParaRPr>
          </a:p>
          <a:p>
            <a:pPr marL="233361" indent="-233361">
              <a:spcBef>
                <a:spcPts val="600"/>
              </a:spcBef>
              <a:buClr>
                <a:schemeClr val="accent4"/>
              </a:buClr>
              <a:buSzPts val="1800"/>
              <a:buFont typeface="Arial"/>
              <a:buChar char="•"/>
              <a:defRPr sz="1800"/>
            </a:pPr>
            <a:r>
              <a:t>65% reduction in account security incidents</a:t>
            </a:r>
          </a:p>
        </p:txBody>
      </p:sp>
      <p:pic>
        <p:nvPicPr>
          <p:cNvPr id="275" name="Google Shape;199;p18" descr="Google Shape;199;p18"/>
          <p:cNvPicPr>
            <a:picLocks noChangeAspect="1"/>
          </p:cNvPicPr>
          <p:nvPr/>
        </p:nvPicPr>
        <p:blipFill>
          <a:blip r:embed="rId2"/>
          <a:srcRect b="27096"/>
          <a:stretch>
            <a:fillRect/>
          </a:stretch>
        </p:blipFill>
        <p:spPr>
          <a:xfrm>
            <a:off x="2355805" y="1138817"/>
            <a:ext cx="1629456" cy="546750"/>
          </a:xfrm>
          <a:prstGeom prst="rect">
            <a:avLst/>
          </a:prstGeom>
          <a:ln w="12700">
            <a:miter lim="400000"/>
          </a:ln>
        </p:spPr>
      </p:pic>
      <p:sp>
        <p:nvSpPr>
          <p:cNvPr id="276" name="Google Shape;200;p18"/>
          <p:cNvSpPr txBox="1"/>
          <p:nvPr/>
        </p:nvSpPr>
        <p:spPr>
          <a:xfrm>
            <a:off x="717864" y="2409524"/>
            <a:ext cx="4251602" cy="503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200" b="1"/>
            </a:lvl1pPr>
          </a:lstStyle>
          <a:p>
            <a:r>
              <a:t>Results after first 90 days:</a:t>
            </a:r>
          </a:p>
        </p:txBody>
      </p:sp>
      <p:pic>
        <p:nvPicPr>
          <p:cNvPr id="277" name="Google Shape;201;p18" descr="Google Shape;201;p18"/>
          <p:cNvPicPr>
            <a:picLocks noChangeAspect="1"/>
          </p:cNvPicPr>
          <p:nvPr/>
        </p:nvPicPr>
        <p:blipFill>
          <a:blip r:embed="rId2"/>
          <a:srcRect t="71508"/>
          <a:stretch>
            <a:fillRect/>
          </a:stretch>
        </p:blipFill>
        <p:spPr>
          <a:xfrm>
            <a:off x="4077904" y="1144666"/>
            <a:ext cx="3350033" cy="439329"/>
          </a:xfrm>
          <a:prstGeom prst="rect">
            <a:avLst/>
          </a:prstGeom>
          <a:ln w="12700">
            <a:miter lim="400000"/>
          </a:ln>
        </p:spPr>
      </p:pic>
      <p:sp>
        <p:nvSpPr>
          <p:cNvPr id="278" name="Google Shape;202;p18"/>
          <p:cNvSpPr/>
          <p:nvPr/>
        </p:nvSpPr>
        <p:spPr>
          <a:xfrm>
            <a:off x="5196840" y="1984965"/>
            <a:ext cx="3390901" cy="2571901"/>
          </a:xfrm>
          <a:prstGeom prst="rect">
            <a:avLst/>
          </a:prstGeom>
          <a:solidFill>
            <a:schemeClr val="accent1"/>
          </a:solidFill>
          <a:ln w="12700">
            <a:miter lim="400000"/>
          </a:ln>
          <a:effectLst>
            <a:outerShdw blurRad="76200" dist="9525" dir="5400000" rotWithShape="0">
              <a:srgbClr val="000000">
                <a:alpha val="20000"/>
              </a:srgbClr>
            </a:outerShdw>
          </a:effectLst>
        </p:spPr>
        <p:txBody>
          <a:bodyPr lIns="45719" rIns="45719" anchor="ctr"/>
          <a:lstStyle/>
          <a:p>
            <a:pPr algn="ctr">
              <a:defRPr>
                <a:solidFill>
                  <a:schemeClr val="accent1">
                    <a:lumOff val="3680"/>
                  </a:schemeClr>
                </a:solidFill>
              </a:defRPr>
            </a:pPr>
            <a:endParaRPr/>
          </a:p>
        </p:txBody>
      </p:sp>
      <p:sp>
        <p:nvSpPr>
          <p:cNvPr id="279" name="Google Shape;203;p18"/>
          <p:cNvSpPr txBox="1"/>
          <p:nvPr/>
        </p:nvSpPr>
        <p:spPr>
          <a:xfrm>
            <a:off x="6481490" y="3418504"/>
            <a:ext cx="1923301" cy="850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800" b="1"/>
            </a:pPr>
            <a:r>
              <a:t>Calvin Locklear</a:t>
            </a:r>
            <a:endParaRPr>
              <a:solidFill>
                <a:srgbClr val="000000"/>
              </a:solidFill>
            </a:endParaRPr>
          </a:p>
          <a:p>
            <a:r>
              <a:t>Enterprise Solutions Product Manager</a:t>
            </a:r>
          </a:p>
        </p:txBody>
      </p:sp>
      <p:pic>
        <p:nvPicPr>
          <p:cNvPr id="280" name="Google Shape;204;p18" descr="Google Shape;204;p18"/>
          <p:cNvPicPr>
            <a:picLocks noChangeAspect="1"/>
          </p:cNvPicPr>
          <p:nvPr/>
        </p:nvPicPr>
        <p:blipFill>
          <a:blip r:embed="rId3"/>
          <a:stretch>
            <a:fillRect/>
          </a:stretch>
        </p:blipFill>
        <p:spPr>
          <a:xfrm>
            <a:off x="5554981" y="3450885"/>
            <a:ext cx="838200" cy="860141"/>
          </a:xfrm>
          <a:prstGeom prst="rect">
            <a:avLst/>
          </a:prstGeom>
          <a:ln w="12700">
            <a:miter lim="400000"/>
          </a:ln>
        </p:spPr>
      </p:pic>
      <p:sp>
        <p:nvSpPr>
          <p:cNvPr id="281" name="Google Shape;205;p18"/>
          <p:cNvSpPr txBox="1"/>
          <p:nvPr/>
        </p:nvSpPr>
        <p:spPr>
          <a:xfrm>
            <a:off x="5399890" y="2176958"/>
            <a:ext cx="3299451" cy="976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nSpc>
                <a:spcPct val="110000"/>
              </a:lnSpc>
              <a:defRPr sz="1900"/>
            </a:lvl1pPr>
          </a:lstStyle>
          <a:p>
            <a:r>
              <a:t>“The capabilities we’ve gained using Verosint have been very eye-opening.” </a:t>
            </a:r>
          </a:p>
        </p:txBody>
      </p:sp>
      <p:sp>
        <p:nvSpPr>
          <p:cNvPr id="282" name="Google Shape;206;p18"/>
          <p:cNvSpPr/>
          <p:nvPr/>
        </p:nvSpPr>
        <p:spPr>
          <a:xfrm flipH="1">
            <a:off x="4785359" y="1984965"/>
            <a:ext cx="1" cy="2571901"/>
          </a:xfrm>
          <a:prstGeom prst="line">
            <a:avLst/>
          </a:prstGeom>
          <a:ln w="22225">
            <a:solidFill>
              <a:srgbClr val="A0A0A0"/>
            </a:solidFill>
          </a:ln>
        </p:spPr>
        <p:txBody>
          <a:bodyPr lIns="45719" rIns="45719"/>
          <a:lstStyle/>
          <a:p>
            <a:endParaRPr/>
          </a:p>
        </p:txBody>
      </p:sp>
      <p:sp>
        <p:nvSpPr>
          <p:cNvPr id="283" name="Google Shape;200;p18"/>
          <p:cNvSpPr txBox="1"/>
          <p:nvPr/>
        </p:nvSpPr>
        <p:spPr>
          <a:xfrm>
            <a:off x="717864" y="1820449"/>
            <a:ext cx="4251602" cy="503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200" b="1"/>
            </a:lvl1pPr>
          </a:lstStyle>
          <a:p>
            <a:r>
              <a:t>6X ROI in Year 1</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Google Shape;211;p19"/>
          <p:cNvSpPr txBox="1">
            <a:spLocks noGrp="1"/>
          </p:cNvSpPr>
          <p:nvPr>
            <p:ph type="body" idx="1"/>
          </p:nvPr>
        </p:nvSpPr>
        <p:spPr>
          <a:xfrm>
            <a:off x="569873" y="1094436"/>
            <a:ext cx="8324744" cy="3454763"/>
          </a:xfrm>
          <a:prstGeom prst="rect">
            <a:avLst/>
          </a:prstGeom>
        </p:spPr>
        <p:txBody>
          <a:bodyPr/>
          <a:lstStyle/>
          <a:p>
            <a:pPr indent="-342900">
              <a:lnSpc>
                <a:spcPct val="100000"/>
              </a:lnSpc>
              <a:spcBef>
                <a:spcPts val="900"/>
              </a:spcBef>
              <a:buSzPts val="1800"/>
              <a:defRPr sz="1800"/>
            </a:pPr>
            <a:r>
              <a:rPr dirty="0"/>
              <a:t>Rapidly growing market demand for ITDR solutions</a:t>
            </a:r>
          </a:p>
          <a:p>
            <a:pPr indent="-342900">
              <a:lnSpc>
                <a:spcPct val="100000"/>
              </a:lnSpc>
              <a:spcBef>
                <a:spcPts val="900"/>
              </a:spcBef>
              <a:buSzPts val="1800"/>
              <a:defRPr sz="1800"/>
            </a:pPr>
            <a:r>
              <a:rPr dirty="0"/>
              <a:t>Easy integration with existing IAM &amp; SIEM solutions</a:t>
            </a:r>
          </a:p>
          <a:p>
            <a:pPr indent="-342900">
              <a:lnSpc>
                <a:spcPct val="100000"/>
              </a:lnSpc>
              <a:spcBef>
                <a:spcPts val="900"/>
              </a:spcBef>
              <a:buSzPts val="1800"/>
              <a:defRPr sz="1800"/>
            </a:pPr>
            <a:r>
              <a:rPr dirty="0"/>
              <a:t>High-value opportunities across most verticals</a:t>
            </a:r>
          </a:p>
          <a:p>
            <a:pPr indent="-342900">
              <a:lnSpc>
                <a:spcPct val="100000"/>
              </a:lnSpc>
              <a:spcBef>
                <a:spcPts val="900"/>
              </a:spcBef>
              <a:buSzPts val="1800"/>
              <a:defRPr sz="1800"/>
            </a:pPr>
            <a:r>
              <a:rPr dirty="0"/>
              <a:t>Further your success rate in your customers</a:t>
            </a:r>
          </a:p>
          <a:p>
            <a:pPr indent="-342900">
              <a:lnSpc>
                <a:spcPct val="100000"/>
              </a:lnSpc>
              <a:spcBef>
                <a:spcPts val="900"/>
              </a:spcBef>
              <a:buSzPts val="1800"/>
              <a:defRPr sz="1800"/>
            </a:pPr>
            <a:r>
              <a:rPr dirty="0"/>
              <a:t>Provide customers a solution that drives a 70%+ reduction in time/resources to investigate and remediate threats</a:t>
            </a:r>
          </a:p>
          <a:p>
            <a:pPr indent="-342900">
              <a:lnSpc>
                <a:spcPct val="100000"/>
              </a:lnSpc>
              <a:spcBef>
                <a:spcPts val="900"/>
              </a:spcBef>
              <a:buSzPts val="1800"/>
              <a:defRPr sz="1800"/>
            </a:pPr>
            <a:r>
              <a:rPr dirty="0"/>
              <a:t>Immediate impact on security postures</a:t>
            </a:r>
            <a:endParaRPr lang="en-US" dirty="0"/>
          </a:p>
          <a:p>
            <a:pPr indent="-342900">
              <a:lnSpc>
                <a:spcPct val="100000"/>
              </a:lnSpc>
              <a:spcBef>
                <a:spcPts val="900"/>
              </a:spcBef>
              <a:buSzPts val="1800"/>
              <a:defRPr sz="1800"/>
            </a:pPr>
            <a:r>
              <a:rPr lang="en-US" sz="1800" dirty="0">
                <a:latin typeface="Arial" panose="020B0604020202020204" pitchFamily="34" charset="0"/>
                <a:ea typeface="Karla"/>
                <a:cs typeface="Arial" panose="020B0604020202020204" pitchFamily="34" charset="0"/>
                <a:sym typeface="Karla"/>
              </a:rPr>
              <a:t>Sell more Advisory, Managed &amp; Professional Services</a:t>
            </a:r>
            <a:endParaRPr lang="en-US" sz="1800" dirty="0">
              <a:latin typeface="Arial" panose="020B0604020202020204" pitchFamily="34" charset="0"/>
              <a:cs typeface="Arial" panose="020B0604020202020204" pitchFamily="34" charset="0"/>
            </a:endParaRPr>
          </a:p>
        </p:txBody>
      </p:sp>
      <p:sp>
        <p:nvSpPr>
          <p:cNvPr id="286" name="Google Shape;212;p19"/>
          <p:cNvSpPr txBox="1">
            <a:spLocks noGrp="1"/>
          </p:cNvSpPr>
          <p:nvPr>
            <p:ph type="title"/>
          </p:nvPr>
        </p:nvSpPr>
        <p:spPr>
          <a:xfrm>
            <a:off x="569874" y="292624"/>
            <a:ext cx="8125202" cy="677079"/>
          </a:xfrm>
          <a:prstGeom prst="rect">
            <a:avLst/>
          </a:prstGeom>
        </p:spPr>
        <p:txBody>
          <a:bodyPr/>
          <a:lstStyle>
            <a:lvl1pPr>
              <a:defRPr sz="3200"/>
            </a:lvl1pPr>
          </a:lstStyle>
          <a:p>
            <a:r>
              <a:t>Why Sell Verosint?</a:t>
            </a:r>
          </a:p>
        </p:txBody>
      </p:sp>
    </p:spTree>
  </p:cSld>
  <p:clrMapOvr>
    <a:masterClrMapping/>
  </p:clrMapOvr>
  <mc:AlternateContent xmlns:mc="http://schemas.openxmlformats.org/markup-compatibility/2006" xmlns:p14="http://schemas.microsoft.com/office/powerpoint/2010/main">
    <mc:Choice Requires="p14">
      <p:transition spd="slow" advClick="0" advTm="11000">
        <p:fad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Google Shape;88;p13"/>
          <p:cNvSpPr txBox="1">
            <a:spLocks noGrp="1"/>
          </p:cNvSpPr>
          <p:nvPr>
            <p:ph type="title"/>
          </p:nvPr>
        </p:nvSpPr>
        <p:spPr>
          <a:xfrm>
            <a:off x="679344" y="132650"/>
            <a:ext cx="8125202" cy="769413"/>
          </a:xfrm>
          <a:prstGeom prst="rect">
            <a:avLst/>
          </a:prstGeom>
        </p:spPr>
        <p:txBody>
          <a:bodyPr/>
          <a:lstStyle>
            <a:lvl1pPr>
              <a:defRPr sz="3200"/>
            </a:lvl1pPr>
          </a:lstStyle>
          <a:p>
            <a:r>
              <a:rPr lang="en-US"/>
              <a:t>Resources</a:t>
            </a:r>
            <a:endParaRPr dirty="0"/>
          </a:p>
        </p:txBody>
      </p:sp>
      <p:pic>
        <p:nvPicPr>
          <p:cNvPr id="289" name="Picture 2" descr="Picture 2"/>
          <p:cNvPicPr>
            <a:picLocks noChangeAspect="1"/>
          </p:cNvPicPr>
          <p:nvPr/>
        </p:nvPicPr>
        <p:blipFill>
          <a:blip r:embed="rId3"/>
          <a:stretch>
            <a:fillRect/>
          </a:stretch>
        </p:blipFill>
        <p:spPr>
          <a:xfrm>
            <a:off x="4396537" y="1309216"/>
            <a:ext cx="4606285" cy="2162585"/>
          </a:xfrm>
          <a:prstGeom prst="rect">
            <a:avLst/>
          </a:prstGeom>
          <a:ln w="12700">
            <a:miter lim="400000"/>
          </a:ln>
        </p:spPr>
      </p:pic>
      <p:pic>
        <p:nvPicPr>
          <p:cNvPr id="290" name="Picture 12" descr="Picture 12"/>
          <p:cNvPicPr>
            <a:picLocks noChangeAspect="1"/>
          </p:cNvPicPr>
          <p:nvPr/>
        </p:nvPicPr>
        <p:blipFill>
          <a:blip r:embed="rId4"/>
          <a:stretch>
            <a:fillRect/>
          </a:stretch>
        </p:blipFill>
        <p:spPr>
          <a:xfrm>
            <a:off x="6525868" y="3050527"/>
            <a:ext cx="884254" cy="842544"/>
          </a:xfrm>
          <a:prstGeom prst="rect">
            <a:avLst/>
          </a:prstGeom>
          <a:ln w="12700">
            <a:miter lim="400000"/>
          </a:ln>
        </p:spPr>
      </p:pic>
      <p:sp>
        <p:nvSpPr>
          <p:cNvPr id="291" name="Google Shape;178;p20"/>
          <p:cNvSpPr txBox="1"/>
          <p:nvPr/>
        </p:nvSpPr>
        <p:spPr>
          <a:xfrm>
            <a:off x="5666816" y="3813255"/>
            <a:ext cx="2805352" cy="528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110000"/>
              </a:lnSpc>
              <a:defRPr sz="2400" b="1">
                <a:solidFill>
                  <a:schemeClr val="accent5"/>
                </a:solidFill>
              </a:defRPr>
            </a:lvl1pPr>
          </a:lstStyle>
          <a:p>
            <a:r>
              <a:t>verosint.com/free</a:t>
            </a:r>
          </a:p>
        </p:txBody>
      </p:sp>
      <p:sp>
        <p:nvSpPr>
          <p:cNvPr id="292" name="Google Shape;211;p19"/>
          <p:cNvSpPr txBox="1">
            <a:spLocks noGrp="1"/>
          </p:cNvSpPr>
          <p:nvPr>
            <p:ph type="body" sz="half" idx="1"/>
          </p:nvPr>
        </p:nvSpPr>
        <p:spPr>
          <a:xfrm>
            <a:off x="436485" y="988638"/>
            <a:ext cx="4363296" cy="3531706"/>
          </a:xfrm>
          <a:prstGeom prst="rect">
            <a:avLst/>
          </a:prstGeom>
        </p:spPr>
        <p:txBody>
          <a:bodyPr/>
          <a:lstStyle/>
          <a:p>
            <a:pPr indent="-342900">
              <a:lnSpc>
                <a:spcPct val="100000"/>
              </a:lnSpc>
              <a:spcBef>
                <a:spcPts val="900"/>
              </a:spcBef>
              <a:buSzPts val="1800"/>
              <a:defRPr sz="1800">
                <a:solidFill>
                  <a:srgbClr val="1D1C1D"/>
                </a:solidFill>
              </a:defRPr>
            </a:pPr>
            <a:r>
              <a:t>Activate a free Verosint account today → </a:t>
            </a:r>
            <a:r>
              <a:rPr u="sng">
                <a:solidFill>
                  <a:srgbClr val="00CCFF"/>
                </a:solidFill>
                <a:uFill>
                  <a:solidFill>
                    <a:srgbClr val="00CCFF"/>
                  </a:solidFill>
                </a:uFill>
                <a:hlinkClick r:id="rId5"/>
              </a:rPr>
              <a:t>verosint.com/free</a:t>
            </a:r>
          </a:p>
          <a:p>
            <a:pPr indent="-342900">
              <a:lnSpc>
                <a:spcPct val="100000"/>
              </a:lnSpc>
              <a:spcBef>
                <a:spcPts val="900"/>
              </a:spcBef>
              <a:buSzPts val="1800"/>
              <a:defRPr sz="1800">
                <a:solidFill>
                  <a:srgbClr val="1D1C1D"/>
                </a:solidFill>
              </a:defRPr>
            </a:pPr>
            <a:r>
              <a:t>Schedule a demo for key prospects</a:t>
            </a:r>
          </a:p>
          <a:p>
            <a:pPr indent="-342900">
              <a:lnSpc>
                <a:spcPct val="100000"/>
              </a:lnSpc>
              <a:spcBef>
                <a:spcPts val="900"/>
              </a:spcBef>
              <a:buSzPts val="1800"/>
              <a:defRPr sz="1800">
                <a:solidFill>
                  <a:srgbClr val="1D1C1D"/>
                </a:solidFill>
              </a:defRPr>
            </a:pPr>
            <a:r>
              <a:t>Engage with Verosint sales            for co-selling opportunities</a:t>
            </a:r>
          </a:p>
          <a:p>
            <a:pPr indent="-342900">
              <a:lnSpc>
                <a:spcPct val="100000"/>
              </a:lnSpc>
              <a:spcBef>
                <a:spcPts val="900"/>
              </a:spcBef>
              <a:buSzPts val="1800"/>
              <a:defRPr sz="1800">
                <a:solidFill>
                  <a:srgbClr val="1D1C1D"/>
                </a:solidFill>
              </a:defRPr>
            </a:pPr>
            <a:r>
              <a:t>Register Opps at:</a:t>
            </a:r>
            <a:br/>
            <a:r>
              <a:rPr u="sng">
                <a:solidFill>
                  <a:srgbClr val="34CBFF"/>
                </a:solidFill>
              </a:rPr>
              <a:t>verosint.com/idmworks</a:t>
            </a:r>
          </a:p>
          <a:p>
            <a:pPr indent="-342900">
              <a:lnSpc>
                <a:spcPct val="100000"/>
              </a:lnSpc>
              <a:spcBef>
                <a:spcPts val="900"/>
              </a:spcBef>
              <a:buSzPts val="1800"/>
              <a:defRPr sz="1800">
                <a:solidFill>
                  <a:srgbClr val="1D1C1D"/>
                </a:solidFill>
              </a:defRPr>
            </a:pPr>
            <a:r>
              <a:t>Contact Us: </a:t>
            </a:r>
            <a:r>
              <a:rPr u="sng">
                <a:solidFill>
                  <a:srgbClr val="34CBFF"/>
                </a:solidFill>
                <a:uFill>
                  <a:solidFill>
                    <a:srgbClr val="00CCFF"/>
                  </a:solidFill>
                </a:uFill>
                <a:hlinkClick r:id="rId6"/>
              </a:rPr>
              <a:t>sales@verosint.com</a:t>
            </a:r>
            <a:r>
              <a:t> or call, text, bat signal me anytime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89"/>
                                        </p:tgtEl>
                                        <p:attrNameLst>
                                          <p:attrName>style.visibility</p:attrName>
                                        </p:attrNameLst>
                                      </p:cBhvr>
                                      <p:to>
                                        <p:strVal val="visible"/>
                                      </p:to>
                                    </p:set>
                                    <p:anim calcmode="lin" valueType="num">
                                      <p:cBhvr>
                                        <p:cTn id="7" dur="500" fill="hold"/>
                                        <p:tgtEl>
                                          <p:spTgt spid="289"/>
                                        </p:tgtEl>
                                        <p:attrNameLst>
                                          <p:attrName>ppt_w</p:attrName>
                                        </p:attrNameLst>
                                      </p:cBhvr>
                                      <p:tavLst>
                                        <p:tav tm="0">
                                          <p:val>
                                            <p:fltVal val="0"/>
                                          </p:val>
                                        </p:tav>
                                        <p:tav tm="100000">
                                          <p:val>
                                            <p:strVal val="#ppt_w"/>
                                          </p:val>
                                        </p:tav>
                                      </p:tavLst>
                                    </p:anim>
                                    <p:anim calcmode="lin" valueType="num">
                                      <p:cBhvr>
                                        <p:cTn id="8" dur="500" fill="hold"/>
                                        <p:tgtEl>
                                          <p:spTgt spid="28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290"/>
                                        </p:tgtEl>
                                        <p:attrNameLst>
                                          <p:attrName>style.visibility</p:attrName>
                                        </p:attrNameLst>
                                      </p:cBhvr>
                                      <p:to>
                                        <p:strVal val="visible"/>
                                      </p:to>
                                    </p:set>
                                    <p:anim calcmode="lin" valueType="num">
                                      <p:cBhvr>
                                        <p:cTn id="12" dur="500" fill="hold"/>
                                        <p:tgtEl>
                                          <p:spTgt spid="290"/>
                                        </p:tgtEl>
                                        <p:attrNameLst>
                                          <p:attrName>ppt_w</p:attrName>
                                        </p:attrNameLst>
                                      </p:cBhvr>
                                      <p:tavLst>
                                        <p:tav tm="0">
                                          <p:val>
                                            <p:fltVal val="0"/>
                                          </p:val>
                                        </p:tav>
                                        <p:tav tm="100000">
                                          <p:val>
                                            <p:strVal val="#ppt_w"/>
                                          </p:val>
                                        </p:tav>
                                      </p:tavLst>
                                    </p:anim>
                                    <p:anim calcmode="lin" valueType="num">
                                      <p:cBhvr>
                                        <p:cTn id="13" dur="500" fill="hold"/>
                                        <p:tgtEl>
                                          <p:spTgt spid="29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fill="hold" grpId="3" nodeType="afterEffect">
                                  <p:stCondLst>
                                    <p:cond delay="0"/>
                                  </p:stCondLst>
                                  <p:iterate>
                                    <p:tmAbs val="0"/>
                                  </p:iterate>
                                  <p:childTnLst>
                                    <p:set>
                                      <p:cBhvr>
                                        <p:cTn id="16" fill="hold"/>
                                        <p:tgtEl>
                                          <p:spTgt spid="291"/>
                                        </p:tgtEl>
                                        <p:attrNameLst>
                                          <p:attrName>style.visibility</p:attrName>
                                        </p:attrNameLst>
                                      </p:cBhvr>
                                      <p:to>
                                        <p:strVal val="visible"/>
                                      </p:to>
                                    </p:set>
                                    <p:animEffect transition="in" filter="fade">
                                      <p:cBhvr>
                                        <p:cTn id="17"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1" animBg="1" advAuto="0"/>
      <p:bldP spid="290" grpId="2" animBg="1" advAuto="0"/>
      <p:bldP spid="291" grpId="3"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Google Shape;178;p20"/>
          <p:cNvSpPr txBox="1"/>
          <p:nvPr/>
        </p:nvSpPr>
        <p:spPr>
          <a:xfrm>
            <a:off x="1294113" y="2561217"/>
            <a:ext cx="6555774" cy="947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defRPr sz="5400" b="1">
                <a:solidFill>
                  <a:schemeClr val="accent1">
                    <a:lumOff val="3680"/>
                  </a:schemeClr>
                </a:solidFill>
              </a:defRPr>
            </a:lvl1pPr>
          </a:lstStyle>
          <a:p>
            <a:r>
              <a:t>Thank You</a:t>
            </a:r>
          </a:p>
        </p:txBody>
      </p:sp>
      <p:sp>
        <p:nvSpPr>
          <p:cNvPr id="297" name="Google Shape;178;p20"/>
          <p:cNvSpPr txBox="1"/>
          <p:nvPr/>
        </p:nvSpPr>
        <p:spPr>
          <a:xfrm>
            <a:off x="579599" y="3544571"/>
            <a:ext cx="7984802" cy="577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p>
            <a:pPr>
              <a:lnSpc>
                <a:spcPct val="110000"/>
              </a:lnSpc>
              <a:defRPr sz="2800" b="1">
                <a:solidFill>
                  <a:srgbClr val="34CBFF"/>
                </a:solidFill>
              </a:defRPr>
            </a:pPr>
            <a:r>
              <a:t>Activate your free account: </a:t>
            </a:r>
            <a:r>
              <a:rPr u="sng"/>
              <a:t>verosint.com/free</a:t>
            </a:r>
          </a:p>
        </p:txBody>
      </p:sp>
      <p:pic>
        <p:nvPicPr>
          <p:cNvPr id="298" name="verosint-hr-rgb_v-on-dark.png" descr="verosint-hr-rgb_v-on-dark.png"/>
          <p:cNvPicPr>
            <a:picLocks noChangeAspect="1"/>
          </p:cNvPicPr>
          <p:nvPr/>
        </p:nvPicPr>
        <p:blipFill>
          <a:blip r:embed="rId2"/>
          <a:stretch>
            <a:fillRect/>
          </a:stretch>
        </p:blipFill>
        <p:spPr>
          <a:xfrm>
            <a:off x="3243299" y="373828"/>
            <a:ext cx="2733602" cy="1595233"/>
          </a:xfrm>
          <a:prstGeom prst="rect">
            <a:avLst/>
          </a:prstGeom>
          <a:ln w="12700">
            <a:miter lim="400000"/>
          </a:ln>
        </p:spPr>
      </p:pic>
      <p:sp>
        <p:nvSpPr>
          <p:cNvPr id="299" name="Google Shape;15;p2"/>
          <p:cNvSpPr/>
          <p:nvPr/>
        </p:nvSpPr>
        <p:spPr>
          <a:xfrm>
            <a:off x="4110550" y="2277839"/>
            <a:ext cx="872100" cy="1"/>
          </a:xfrm>
          <a:prstGeom prst="line">
            <a:avLst/>
          </a:prstGeom>
          <a:ln w="114300">
            <a:solidFill>
              <a:srgbClr val="34CBFF"/>
            </a:solidFill>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297"/>
                                        </p:tgtEl>
                                        <p:attrNameLst>
                                          <p:attrName>style.visibility</p:attrName>
                                        </p:attrNameLst>
                                      </p:cBhvr>
                                      <p:to>
                                        <p:strVal val="visible"/>
                                      </p:to>
                                    </p:set>
                                    <p:animEffect transition="in" filter="fade">
                                      <p:cBhvr>
                                        <p:cTn id="7"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Google Shape;88;p13"/>
          <p:cNvSpPr txBox="1">
            <a:spLocks noGrp="1"/>
          </p:cNvSpPr>
          <p:nvPr>
            <p:ph type="title"/>
          </p:nvPr>
        </p:nvSpPr>
        <p:spPr>
          <a:xfrm>
            <a:off x="533179" y="92769"/>
            <a:ext cx="8249874" cy="800190"/>
          </a:xfrm>
          <a:prstGeom prst="rect">
            <a:avLst/>
          </a:prstGeom>
        </p:spPr>
        <p:txBody>
          <a:bodyPr/>
          <a:lstStyle>
            <a:lvl1pPr>
              <a:defRPr sz="4000"/>
            </a:lvl1pPr>
          </a:lstStyle>
          <a:p>
            <a:r>
              <a:t>Introduction to Verosint</a:t>
            </a:r>
          </a:p>
        </p:txBody>
      </p:sp>
      <p:sp>
        <p:nvSpPr>
          <p:cNvPr id="109" name="Google Shape;90;p13"/>
          <p:cNvSpPr txBox="1">
            <a:spLocks noGrp="1"/>
          </p:cNvSpPr>
          <p:nvPr>
            <p:ph type="sldNum" sz="quarter" idx="4294967295"/>
          </p:nvPr>
        </p:nvSpPr>
        <p:spPr>
          <a:xfrm>
            <a:off x="8324850" y="4753064"/>
            <a:ext cx="294435" cy="38023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lstStyle>
            <a:lvl1pPr algn="l">
              <a:defRPr sz="1400"/>
            </a:lvl1pPr>
          </a:lstStyle>
          <a:p>
            <a:fld id="{86CB4B4D-7CA3-9044-876B-883B54F8677D}" type="slidenum">
              <a:rPr/>
              <a:t>2</a:t>
            </a:fld>
            <a:endParaRPr/>
          </a:p>
        </p:txBody>
      </p:sp>
      <p:sp>
        <p:nvSpPr>
          <p:cNvPr id="110" name="Google Shape;91;p13"/>
          <p:cNvSpPr txBox="1"/>
          <p:nvPr/>
        </p:nvSpPr>
        <p:spPr>
          <a:xfrm>
            <a:off x="8324850" y="4753064"/>
            <a:ext cx="548701" cy="380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a:solidFill>
                  <a:srgbClr val="000000"/>
                </a:solidFill>
              </a:defRPr>
            </a:lvl1pPr>
          </a:lstStyle>
          <a:p>
            <a:r>
              <a:t>2</a:t>
            </a:r>
          </a:p>
        </p:txBody>
      </p:sp>
      <p:sp>
        <p:nvSpPr>
          <p:cNvPr id="111" name="Google Shape;92;p13"/>
          <p:cNvSpPr/>
          <p:nvPr/>
        </p:nvSpPr>
        <p:spPr>
          <a:xfrm>
            <a:off x="7710724" y="4833225"/>
            <a:ext cx="1348201" cy="202501"/>
          </a:xfrm>
          <a:prstGeom prst="rect">
            <a:avLst/>
          </a:prstGeom>
          <a:solidFill>
            <a:schemeClr val="accent1"/>
          </a:solidFill>
          <a:ln w="12700">
            <a:miter lim="400000"/>
          </a:ln>
        </p:spPr>
        <p:txBody>
          <a:bodyPr lIns="45719" rIns="45719" anchor="ctr"/>
          <a:lstStyle/>
          <a:p>
            <a:pPr>
              <a:defRPr>
                <a:solidFill>
                  <a:srgbClr val="000000"/>
                </a:solidFill>
              </a:defRPr>
            </a:pPr>
            <a:endParaRPr/>
          </a:p>
        </p:txBody>
      </p:sp>
      <p:pic>
        <p:nvPicPr>
          <p:cNvPr id="112" name="Google Shape;93;p13" descr="Google Shape;93;p13"/>
          <p:cNvPicPr>
            <a:picLocks noChangeAspect="1"/>
          </p:cNvPicPr>
          <p:nvPr/>
        </p:nvPicPr>
        <p:blipFill>
          <a:blip r:embed="rId2"/>
          <a:stretch>
            <a:fillRect/>
          </a:stretch>
        </p:blipFill>
        <p:spPr>
          <a:xfrm>
            <a:off x="7810426" y="4734440"/>
            <a:ext cx="1248625" cy="400034"/>
          </a:xfrm>
          <a:prstGeom prst="rect">
            <a:avLst/>
          </a:prstGeom>
          <a:ln w="12700">
            <a:miter lim="400000"/>
          </a:ln>
        </p:spPr>
      </p:pic>
      <p:sp>
        <p:nvSpPr>
          <p:cNvPr id="113" name="TextBox 9"/>
          <p:cNvSpPr txBox="1"/>
          <p:nvPr/>
        </p:nvSpPr>
        <p:spPr>
          <a:xfrm>
            <a:off x="2505197" y="1275190"/>
            <a:ext cx="6413974" cy="884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800">
                <a:solidFill>
                  <a:srgbClr val="000000"/>
                </a:solidFill>
              </a:defRPr>
            </a:pPr>
            <a:r>
              <a:t>Verosint is the leader in </a:t>
            </a:r>
            <a:r>
              <a:rPr i="1"/>
              <a:t>intelligent </a:t>
            </a:r>
            <a:r>
              <a:t>Identity Threat Detection and Response (ITDR), providing unified user account security and observability to continuously detect and prevent attacks</a:t>
            </a:r>
            <a:r>
              <a:rPr>
                <a:solidFill>
                  <a:srgbClr val="1D1C1D"/>
                </a:solidFill>
              </a:rPr>
              <a:t>.</a:t>
            </a:r>
          </a:p>
        </p:txBody>
      </p:sp>
      <p:sp>
        <p:nvSpPr>
          <p:cNvPr id="114" name="TextBox 1"/>
          <p:cNvSpPr txBox="1"/>
          <p:nvPr/>
        </p:nvSpPr>
        <p:spPr>
          <a:xfrm>
            <a:off x="2482058" y="2321525"/>
            <a:ext cx="6236222" cy="21032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800">
                <a:solidFill>
                  <a:srgbClr val="1D1C1D"/>
                </a:solidFill>
              </a:defRPr>
            </a:pPr>
            <a:endParaRPr/>
          </a:p>
          <a:p>
            <a:pPr>
              <a:spcBef>
                <a:spcPts val="1200"/>
              </a:spcBef>
              <a:defRPr sz="1800">
                <a:solidFill>
                  <a:srgbClr val="1D1C1D"/>
                </a:solidFill>
              </a:defRPr>
            </a:pPr>
            <a:r>
              <a:t>Verosint provides a fast, efficient approach to detect and remediate attacks on user accounts and identity systems. </a:t>
            </a:r>
            <a:endParaRPr>
              <a:solidFill>
                <a:srgbClr val="000000"/>
              </a:solidFill>
            </a:endParaRPr>
          </a:p>
          <a:p>
            <a:pPr>
              <a:spcBef>
                <a:spcPts val="1200"/>
              </a:spcBef>
              <a:defRPr sz="1800">
                <a:solidFill>
                  <a:srgbClr val="1D1C1D"/>
                </a:solidFill>
              </a:defRPr>
            </a:pPr>
            <a:r>
              <a:t>Verosint provides differentiated AI powered behavioral analytics combined with identity intelligence signals to detect advanced threats and provide continuous protection to organizations and their workforce identities. </a:t>
            </a:r>
          </a:p>
        </p:txBody>
      </p:sp>
      <p:sp>
        <p:nvSpPr>
          <p:cNvPr id="115" name="TextBox 2"/>
          <p:cNvSpPr txBox="1"/>
          <p:nvPr/>
        </p:nvSpPr>
        <p:spPr>
          <a:xfrm>
            <a:off x="626033" y="1289009"/>
            <a:ext cx="2074452" cy="375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000000"/>
                </a:solidFill>
              </a:defRPr>
            </a:lvl1pPr>
          </a:lstStyle>
          <a:p>
            <a:r>
              <a:t>Who We Are:</a:t>
            </a:r>
          </a:p>
        </p:txBody>
      </p:sp>
      <p:sp>
        <p:nvSpPr>
          <p:cNvPr id="116" name="TextBox 3"/>
          <p:cNvSpPr txBox="1"/>
          <p:nvPr/>
        </p:nvSpPr>
        <p:spPr>
          <a:xfrm>
            <a:off x="626033" y="2594571"/>
            <a:ext cx="2074452" cy="375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000000"/>
                </a:solidFill>
              </a:defRPr>
            </a:lvl1pPr>
          </a:lstStyle>
          <a:p>
            <a:r>
              <a:t>What We Do:</a:t>
            </a:r>
          </a:p>
        </p:txBody>
      </p:sp>
    </p:spTree>
  </p:cSld>
  <p:clrMapOvr>
    <a:masterClrMapping/>
  </p:clrMapOvr>
  <mc:AlternateContent xmlns:mc="http://schemas.openxmlformats.org/markup-compatibility/2006" xmlns:p14="http://schemas.microsoft.com/office/powerpoint/2010/main">
    <mc:Choice Requires="p14">
      <p:transition spd="slow" advClick="0" advTm="11000">
        <p:fad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Google Shape;88;p13"/>
          <p:cNvSpPr txBox="1">
            <a:spLocks noGrp="1"/>
          </p:cNvSpPr>
          <p:nvPr>
            <p:ph type="title"/>
          </p:nvPr>
        </p:nvSpPr>
        <p:spPr>
          <a:xfrm>
            <a:off x="533179" y="92769"/>
            <a:ext cx="8249874" cy="800190"/>
          </a:xfrm>
          <a:prstGeom prst="rect">
            <a:avLst/>
          </a:prstGeom>
        </p:spPr>
        <p:txBody>
          <a:bodyPr/>
          <a:lstStyle>
            <a:lvl1pPr>
              <a:defRPr sz="4000"/>
            </a:lvl1pPr>
          </a:lstStyle>
          <a:p>
            <a:r>
              <a:t>Introduction to Verosint</a:t>
            </a:r>
          </a:p>
        </p:txBody>
      </p:sp>
      <p:sp>
        <p:nvSpPr>
          <p:cNvPr id="119" name="Google Shape;90;p13"/>
          <p:cNvSpPr txBox="1">
            <a:spLocks noGrp="1"/>
          </p:cNvSpPr>
          <p:nvPr>
            <p:ph type="sldNum" sz="quarter" idx="4294967295"/>
          </p:nvPr>
        </p:nvSpPr>
        <p:spPr>
          <a:xfrm>
            <a:off x="8324850" y="4753064"/>
            <a:ext cx="294435" cy="38023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lstStyle>
            <a:lvl1pPr algn="l">
              <a:defRPr sz="1400"/>
            </a:lvl1pPr>
          </a:lstStyle>
          <a:p>
            <a:fld id="{86CB4B4D-7CA3-9044-876B-883B54F8677D}" type="slidenum">
              <a:t>3</a:t>
            </a:fld>
            <a:endParaRPr/>
          </a:p>
        </p:txBody>
      </p:sp>
      <p:sp>
        <p:nvSpPr>
          <p:cNvPr id="120" name="Google Shape;91;p13"/>
          <p:cNvSpPr txBox="1"/>
          <p:nvPr/>
        </p:nvSpPr>
        <p:spPr>
          <a:xfrm>
            <a:off x="8324850" y="4753064"/>
            <a:ext cx="548701" cy="380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a:solidFill>
                  <a:srgbClr val="000000"/>
                </a:solidFill>
              </a:defRPr>
            </a:lvl1pPr>
          </a:lstStyle>
          <a:p>
            <a:r>
              <a:t>3</a:t>
            </a:r>
          </a:p>
        </p:txBody>
      </p:sp>
      <p:sp>
        <p:nvSpPr>
          <p:cNvPr id="121" name="Google Shape;92;p13"/>
          <p:cNvSpPr/>
          <p:nvPr/>
        </p:nvSpPr>
        <p:spPr>
          <a:xfrm>
            <a:off x="7710724" y="4833225"/>
            <a:ext cx="1348201" cy="202501"/>
          </a:xfrm>
          <a:prstGeom prst="rect">
            <a:avLst/>
          </a:prstGeom>
          <a:solidFill>
            <a:schemeClr val="accent1"/>
          </a:solidFill>
          <a:ln w="12700">
            <a:miter lim="400000"/>
          </a:ln>
        </p:spPr>
        <p:txBody>
          <a:bodyPr lIns="45719" rIns="45719" anchor="ctr"/>
          <a:lstStyle/>
          <a:p>
            <a:pPr>
              <a:defRPr>
                <a:solidFill>
                  <a:srgbClr val="000000"/>
                </a:solidFill>
              </a:defRPr>
            </a:pPr>
            <a:endParaRPr/>
          </a:p>
        </p:txBody>
      </p:sp>
      <p:pic>
        <p:nvPicPr>
          <p:cNvPr id="122" name="Google Shape;93;p13" descr="Google Shape;93;p13"/>
          <p:cNvPicPr>
            <a:picLocks noChangeAspect="1"/>
          </p:cNvPicPr>
          <p:nvPr/>
        </p:nvPicPr>
        <p:blipFill>
          <a:blip r:embed="rId2"/>
          <a:stretch>
            <a:fillRect/>
          </a:stretch>
        </p:blipFill>
        <p:spPr>
          <a:xfrm>
            <a:off x="7810426" y="4734440"/>
            <a:ext cx="1248625" cy="400034"/>
          </a:xfrm>
          <a:prstGeom prst="rect">
            <a:avLst/>
          </a:prstGeom>
          <a:ln w="12700">
            <a:miter lim="400000"/>
          </a:ln>
        </p:spPr>
      </p:pic>
      <p:sp>
        <p:nvSpPr>
          <p:cNvPr id="123" name="TextBox 9"/>
          <p:cNvSpPr txBox="1"/>
          <p:nvPr/>
        </p:nvSpPr>
        <p:spPr>
          <a:xfrm>
            <a:off x="2744788" y="1027958"/>
            <a:ext cx="6115245" cy="3107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000"/>
              </a:spcBef>
              <a:defRPr sz="1600">
                <a:solidFill>
                  <a:srgbClr val="1D1C1D"/>
                </a:solidFill>
              </a:defRPr>
            </a:pPr>
            <a:r>
              <a:t>With Verosint you’re able to:</a:t>
            </a:r>
            <a:endParaRPr>
              <a:solidFill>
                <a:srgbClr val="000000"/>
              </a:solidFill>
            </a:endParaRPr>
          </a:p>
          <a:p>
            <a:pPr marL="233363" lvl="1" indent="-225425">
              <a:spcBef>
                <a:spcPts val="1000"/>
              </a:spcBef>
              <a:buClr>
                <a:srgbClr val="000000"/>
              </a:buClr>
              <a:buSzPct val="100000"/>
              <a:buFont typeface="Arial"/>
              <a:buChar char="•"/>
              <a:defRPr sz="1600" b="1" u="sng">
                <a:solidFill>
                  <a:srgbClr val="000000"/>
                </a:solidFill>
              </a:defRPr>
            </a:pPr>
            <a:r>
              <a:t>Protect against the fastest growing and most costly attacks</a:t>
            </a:r>
            <a:r>
              <a:rPr b="0" u="none"/>
              <a:t> that traditional identity and access management solutions miss</a:t>
            </a:r>
          </a:p>
          <a:p>
            <a:pPr marL="233363" lvl="1" indent="-225425">
              <a:spcBef>
                <a:spcPts val="1000"/>
              </a:spcBef>
              <a:buClr>
                <a:srgbClr val="000000"/>
              </a:buClr>
              <a:buSzPct val="100000"/>
              <a:buFont typeface="Arial"/>
              <a:buChar char="•"/>
              <a:defRPr sz="1600" b="1" u="sng">
                <a:solidFill>
                  <a:srgbClr val="000000"/>
                </a:solidFill>
              </a:defRPr>
            </a:pPr>
            <a:r>
              <a:t>Reduce the time </a:t>
            </a:r>
            <a:r>
              <a:rPr b="0" u="none"/>
              <a:t>to identify and remediate identity security threats (lower MTTR)</a:t>
            </a:r>
          </a:p>
          <a:p>
            <a:pPr marL="233363" lvl="1" indent="-225425">
              <a:spcBef>
                <a:spcPts val="1000"/>
              </a:spcBef>
              <a:buClr>
                <a:srgbClr val="000000"/>
              </a:buClr>
              <a:buSzPct val="100000"/>
              <a:buFont typeface="Arial"/>
              <a:buChar char="•"/>
              <a:defRPr sz="1600" b="1" u="sng">
                <a:solidFill>
                  <a:srgbClr val="000000"/>
                </a:solidFill>
              </a:defRPr>
            </a:pPr>
            <a:r>
              <a:t>Gain productivity and efficiency </a:t>
            </a:r>
            <a:r>
              <a:rPr b="0" u="none"/>
              <a:t>with full incident visibility, real-time threat detection, and automated remediation so your team can focus on what matters most </a:t>
            </a:r>
          </a:p>
          <a:p>
            <a:pPr marL="233363" lvl="1" indent="-225425">
              <a:spcBef>
                <a:spcPts val="800"/>
              </a:spcBef>
              <a:buClr>
                <a:srgbClr val="000000"/>
              </a:buClr>
              <a:buSzPct val="100000"/>
              <a:buFont typeface="Arial"/>
              <a:buChar char="•"/>
              <a:defRPr sz="1600" b="1" u="sng">
                <a:solidFill>
                  <a:srgbClr val="000000"/>
                </a:solidFill>
              </a:defRPr>
            </a:pPr>
            <a:r>
              <a:t>Close staffing and skills gaps </a:t>
            </a:r>
            <a:r>
              <a:rPr b="0" u="none"/>
              <a:t>by leveraging behavioral analytics, identity intelligence and AI insights to cut through complexity and noise to surface threats</a:t>
            </a:r>
          </a:p>
        </p:txBody>
      </p:sp>
      <p:sp>
        <p:nvSpPr>
          <p:cNvPr id="124" name="TextBox 1"/>
          <p:cNvSpPr txBox="1"/>
          <p:nvPr/>
        </p:nvSpPr>
        <p:spPr>
          <a:xfrm>
            <a:off x="626033" y="1008148"/>
            <a:ext cx="2074452" cy="375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000000"/>
                </a:solidFill>
              </a:defRPr>
            </a:lvl1pPr>
          </a:lstStyle>
          <a:p>
            <a:r>
              <a:t>Why It Matters: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Google Shape;107;p12"/>
          <p:cNvSpPr txBox="1"/>
          <p:nvPr/>
        </p:nvSpPr>
        <p:spPr>
          <a:xfrm>
            <a:off x="666470" y="974575"/>
            <a:ext cx="2383802" cy="1343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4400" b="1">
                <a:solidFill>
                  <a:srgbClr val="C00000"/>
                </a:solidFill>
              </a:defRPr>
            </a:pPr>
            <a:r>
              <a:t>61%</a:t>
            </a:r>
            <a:endParaRPr>
              <a:solidFill>
                <a:srgbClr val="000000"/>
              </a:solidFill>
            </a:endParaRPr>
          </a:p>
          <a:p>
            <a:pPr algn="ctr">
              <a:defRPr sz="1800"/>
            </a:pPr>
            <a:r>
              <a:t>of all breaches exploit user accounts</a:t>
            </a:r>
          </a:p>
        </p:txBody>
      </p:sp>
      <p:sp>
        <p:nvSpPr>
          <p:cNvPr id="127" name="Google Shape;108;p12"/>
          <p:cNvSpPr txBox="1"/>
          <p:nvPr/>
        </p:nvSpPr>
        <p:spPr>
          <a:xfrm>
            <a:off x="6418152" y="958525"/>
            <a:ext cx="2205601" cy="1343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4400" b="1">
                <a:solidFill>
                  <a:srgbClr val="C00000"/>
                </a:solidFill>
              </a:defRPr>
            </a:pPr>
            <a:r>
              <a:t>3.3x</a:t>
            </a:r>
            <a:endParaRPr>
              <a:solidFill>
                <a:srgbClr val="000000"/>
              </a:solidFill>
            </a:endParaRPr>
          </a:p>
          <a:p>
            <a:pPr algn="ctr">
              <a:defRPr sz="1800"/>
            </a:pPr>
            <a:r>
              <a:t>attack frequency increasing annually</a:t>
            </a:r>
          </a:p>
        </p:txBody>
      </p:sp>
      <p:sp>
        <p:nvSpPr>
          <p:cNvPr id="128" name="Google Shape;109;p12"/>
          <p:cNvSpPr txBox="1"/>
          <p:nvPr/>
        </p:nvSpPr>
        <p:spPr>
          <a:xfrm>
            <a:off x="842216" y="2966664"/>
            <a:ext cx="3552301" cy="1343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4400" b="1">
                <a:solidFill>
                  <a:srgbClr val="C00000"/>
                </a:solidFill>
              </a:defRPr>
            </a:pPr>
            <a:r>
              <a:t>$4.8M</a:t>
            </a:r>
            <a:endParaRPr>
              <a:solidFill>
                <a:srgbClr val="000000"/>
              </a:solidFill>
            </a:endParaRPr>
          </a:p>
          <a:p>
            <a:pPr algn="ctr">
              <a:defRPr sz="1800"/>
            </a:pPr>
            <a:r>
              <a:t>average cost of a successful attack in 2024</a:t>
            </a:r>
          </a:p>
        </p:txBody>
      </p:sp>
      <p:sp>
        <p:nvSpPr>
          <p:cNvPr id="129" name="Google Shape;110;p12"/>
          <p:cNvSpPr txBox="1"/>
          <p:nvPr/>
        </p:nvSpPr>
        <p:spPr>
          <a:xfrm>
            <a:off x="4799382" y="2966664"/>
            <a:ext cx="3476401" cy="1343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4400" b="1">
                <a:solidFill>
                  <a:srgbClr val="C00000"/>
                </a:solidFill>
              </a:defRPr>
            </a:pPr>
            <a:r>
              <a:t>292 days</a:t>
            </a:r>
            <a:endParaRPr>
              <a:solidFill>
                <a:srgbClr val="000000"/>
              </a:solidFill>
            </a:endParaRPr>
          </a:p>
          <a:p>
            <a:pPr algn="ctr">
              <a:defRPr sz="1800"/>
            </a:pPr>
            <a:r>
              <a:t>average time from detection </a:t>
            </a:r>
            <a:br/>
            <a:r>
              <a:t>to remediation</a:t>
            </a:r>
          </a:p>
        </p:txBody>
      </p:sp>
      <p:sp>
        <p:nvSpPr>
          <p:cNvPr id="130" name="Google Shape;111;p12"/>
          <p:cNvSpPr/>
          <p:nvPr/>
        </p:nvSpPr>
        <p:spPr>
          <a:xfrm>
            <a:off x="741249" y="2783300"/>
            <a:ext cx="7932301" cy="1"/>
          </a:xfrm>
          <a:prstGeom prst="line">
            <a:avLst/>
          </a:prstGeom>
          <a:ln w="12700">
            <a:solidFill>
              <a:srgbClr val="A0A0A0"/>
            </a:solidFill>
          </a:ln>
        </p:spPr>
        <p:txBody>
          <a:bodyPr lIns="45719" rIns="45719"/>
          <a:lstStyle/>
          <a:p>
            <a:endParaRPr/>
          </a:p>
        </p:txBody>
      </p:sp>
      <p:sp>
        <p:nvSpPr>
          <p:cNvPr id="131" name="Google Shape;112;p12"/>
          <p:cNvSpPr/>
          <p:nvPr/>
        </p:nvSpPr>
        <p:spPr>
          <a:xfrm>
            <a:off x="4628400" y="2781569"/>
            <a:ext cx="1" cy="1505101"/>
          </a:xfrm>
          <a:prstGeom prst="line">
            <a:avLst/>
          </a:prstGeom>
          <a:ln w="12700">
            <a:solidFill>
              <a:srgbClr val="A0A0A0"/>
            </a:solidFill>
          </a:ln>
        </p:spPr>
        <p:txBody>
          <a:bodyPr lIns="45719" rIns="45719"/>
          <a:lstStyle/>
          <a:p>
            <a:endParaRPr/>
          </a:p>
        </p:txBody>
      </p:sp>
      <p:sp>
        <p:nvSpPr>
          <p:cNvPr id="132" name="Google Shape;113;p12"/>
          <p:cNvSpPr txBox="1"/>
          <p:nvPr/>
        </p:nvSpPr>
        <p:spPr>
          <a:xfrm>
            <a:off x="3427750" y="974575"/>
            <a:ext cx="2451901" cy="1610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4400" b="1">
                <a:solidFill>
                  <a:srgbClr val="C00000"/>
                </a:solidFill>
              </a:defRPr>
            </a:pPr>
            <a:r>
              <a:t> </a:t>
            </a:r>
            <a:endParaRPr>
              <a:solidFill>
                <a:srgbClr val="000000"/>
              </a:solidFill>
            </a:endParaRPr>
          </a:p>
          <a:p>
            <a:pPr algn="ctr">
              <a:defRPr sz="1800"/>
            </a:pPr>
            <a:r>
              <a:t>User Accounts are Fastest Growing Attack Vector</a:t>
            </a:r>
          </a:p>
        </p:txBody>
      </p:sp>
      <p:sp>
        <p:nvSpPr>
          <p:cNvPr id="133" name="Google Shape;114;p12"/>
          <p:cNvSpPr/>
          <p:nvPr/>
        </p:nvSpPr>
        <p:spPr>
          <a:xfrm>
            <a:off x="6159350" y="1278195"/>
            <a:ext cx="1" cy="1505101"/>
          </a:xfrm>
          <a:prstGeom prst="line">
            <a:avLst/>
          </a:prstGeom>
          <a:ln w="12700">
            <a:solidFill>
              <a:srgbClr val="A0A0A0"/>
            </a:solidFill>
          </a:ln>
        </p:spPr>
        <p:txBody>
          <a:bodyPr lIns="45719" rIns="45719"/>
          <a:lstStyle/>
          <a:p>
            <a:endParaRPr/>
          </a:p>
        </p:txBody>
      </p:sp>
      <p:sp>
        <p:nvSpPr>
          <p:cNvPr id="134" name="Google Shape;115;p12"/>
          <p:cNvSpPr/>
          <p:nvPr/>
        </p:nvSpPr>
        <p:spPr>
          <a:xfrm flipH="1">
            <a:off x="3071074" y="1278195"/>
            <a:ext cx="1" cy="1505101"/>
          </a:xfrm>
          <a:prstGeom prst="line">
            <a:avLst/>
          </a:prstGeom>
          <a:ln w="12700">
            <a:solidFill>
              <a:srgbClr val="A0A0A0"/>
            </a:solidFill>
          </a:ln>
        </p:spPr>
        <p:txBody>
          <a:bodyPr lIns="45719" rIns="45719"/>
          <a:lstStyle/>
          <a:p>
            <a:endParaRPr/>
          </a:p>
        </p:txBody>
      </p:sp>
      <p:pic>
        <p:nvPicPr>
          <p:cNvPr id="135" name="Google Shape;116;p12" descr="Google Shape;116;p12"/>
          <p:cNvPicPr>
            <a:picLocks noChangeAspect="1"/>
          </p:cNvPicPr>
          <p:nvPr/>
        </p:nvPicPr>
        <p:blipFill>
          <a:blip r:embed="rId2"/>
          <a:stretch>
            <a:fillRect/>
          </a:stretch>
        </p:blipFill>
        <p:spPr>
          <a:xfrm>
            <a:off x="4229387" y="884249"/>
            <a:ext cx="779152" cy="779152"/>
          </a:xfrm>
          <a:prstGeom prst="rect">
            <a:avLst/>
          </a:prstGeom>
          <a:ln w="12700">
            <a:miter lim="400000"/>
          </a:ln>
        </p:spPr>
      </p:pic>
      <p:sp>
        <p:nvSpPr>
          <p:cNvPr id="136" name="Google Shape;117;p12"/>
          <p:cNvSpPr txBox="1">
            <a:spLocks noGrp="1"/>
          </p:cNvSpPr>
          <p:nvPr>
            <p:ph type="title"/>
          </p:nvPr>
        </p:nvSpPr>
        <p:spPr>
          <a:xfrm>
            <a:off x="493674" y="140224"/>
            <a:ext cx="8125202" cy="615602"/>
          </a:xfrm>
          <a:prstGeom prst="rect">
            <a:avLst/>
          </a:prstGeom>
        </p:spPr>
        <p:txBody>
          <a:bodyPr/>
          <a:lstStyle/>
          <a:p>
            <a:pPr defTabSz="868680">
              <a:defRPr sz="2660"/>
            </a:pPr>
            <a:r>
              <a:t>User Account Security is </a:t>
            </a:r>
            <a:r>
              <a:rPr i="1"/>
              <a:t>broken</a:t>
            </a:r>
            <a:r>
              <a:t> and </a:t>
            </a:r>
            <a:r>
              <a:rPr i="1"/>
              <a:t>unstainable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22;p13"/>
          <p:cNvSpPr txBox="1">
            <a:spLocks noGrp="1"/>
          </p:cNvSpPr>
          <p:nvPr>
            <p:ph type="body" sz="half" idx="1"/>
          </p:nvPr>
        </p:nvSpPr>
        <p:spPr>
          <a:xfrm>
            <a:off x="639147" y="1462311"/>
            <a:ext cx="4000867" cy="3339347"/>
          </a:xfrm>
          <a:prstGeom prst="rect">
            <a:avLst/>
          </a:prstGeom>
        </p:spPr>
        <p:txBody>
          <a:bodyPr/>
          <a:lstStyle/>
          <a:p>
            <a:pPr marL="381000" indent="-342900">
              <a:lnSpc>
                <a:spcPct val="100000"/>
              </a:lnSpc>
              <a:spcBef>
                <a:spcPts val="1800"/>
              </a:spcBef>
              <a:buSzPct val="90000"/>
              <a:defRPr sz="1800"/>
            </a:pPr>
            <a:r>
              <a:rPr dirty="0"/>
              <a:t>IAM solutions are being </a:t>
            </a:r>
            <a:r>
              <a:rPr lang="en-US" dirty="0"/>
              <a:t>circumvented</a:t>
            </a:r>
            <a:endParaRPr dirty="0"/>
          </a:p>
          <a:p>
            <a:pPr marL="381000" indent="-342900">
              <a:lnSpc>
                <a:spcPct val="100000"/>
              </a:lnSpc>
              <a:spcBef>
                <a:spcPts val="1800"/>
              </a:spcBef>
              <a:buSzPct val="90000"/>
              <a:defRPr sz="1800"/>
            </a:pPr>
            <a:r>
              <a:rPr dirty="0"/>
              <a:t>Modern cybercriminals have increasingly sophisticated tools &amp; tactics available</a:t>
            </a:r>
          </a:p>
          <a:p>
            <a:pPr marL="381000" indent="-342900">
              <a:lnSpc>
                <a:spcPct val="100000"/>
              </a:lnSpc>
              <a:spcBef>
                <a:spcPts val="1800"/>
              </a:spcBef>
              <a:buSzPct val="90000"/>
              <a:defRPr sz="1800"/>
            </a:pPr>
            <a:r>
              <a:rPr dirty="0"/>
              <a:t>Prevention gaps allow attackers to breach, escalate privileges, and move laterally</a:t>
            </a:r>
          </a:p>
        </p:txBody>
      </p:sp>
      <p:sp>
        <p:nvSpPr>
          <p:cNvPr id="139" name="Google Shape;123;p13"/>
          <p:cNvSpPr txBox="1">
            <a:spLocks noGrp="1"/>
          </p:cNvSpPr>
          <p:nvPr>
            <p:ph type="title"/>
          </p:nvPr>
        </p:nvSpPr>
        <p:spPr>
          <a:xfrm>
            <a:off x="493674" y="140224"/>
            <a:ext cx="7358076" cy="738635"/>
          </a:xfrm>
          <a:prstGeom prst="rect">
            <a:avLst/>
          </a:prstGeom>
        </p:spPr>
        <p:txBody>
          <a:bodyPr/>
          <a:lstStyle>
            <a:lvl1pPr>
              <a:defRPr sz="3600"/>
            </a:lvl1pPr>
          </a:lstStyle>
          <a:p>
            <a:r>
              <a:t>Why is it unsustainable? </a:t>
            </a:r>
          </a:p>
        </p:txBody>
      </p:sp>
      <p:sp>
        <p:nvSpPr>
          <p:cNvPr id="140" name="Google Shape;122;p13"/>
          <p:cNvSpPr txBox="1"/>
          <p:nvPr/>
        </p:nvSpPr>
        <p:spPr>
          <a:xfrm>
            <a:off x="5673385" y="1462311"/>
            <a:ext cx="2941623" cy="2232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381000" indent="-342900">
              <a:spcBef>
                <a:spcPts val="1800"/>
              </a:spcBef>
              <a:buClr>
                <a:schemeClr val="accent4"/>
              </a:buClr>
              <a:buSzPct val="90000"/>
              <a:buFont typeface="Arial"/>
              <a:buChar char="●"/>
              <a:defRPr sz="1800"/>
            </a:pPr>
            <a:r>
              <a:t>Prevention alone isn’t stopping attacks</a:t>
            </a:r>
          </a:p>
          <a:p>
            <a:pPr marL="381000" indent="-342900">
              <a:spcBef>
                <a:spcPts val="1800"/>
              </a:spcBef>
              <a:buClr>
                <a:schemeClr val="accent4"/>
              </a:buClr>
              <a:buSzPct val="90000"/>
              <a:buFont typeface="Arial"/>
              <a:buChar char="●"/>
              <a:defRPr sz="1800"/>
            </a:pPr>
            <a:r>
              <a:t>Detection is happening too late</a:t>
            </a:r>
          </a:p>
          <a:p>
            <a:pPr marL="381000" indent="-342900">
              <a:spcBef>
                <a:spcPts val="1800"/>
              </a:spcBef>
              <a:buClr>
                <a:schemeClr val="accent4"/>
              </a:buClr>
              <a:buSzPct val="90000"/>
              <a:buFont typeface="Arial"/>
              <a:buChar char="●"/>
              <a:defRPr sz="1800"/>
            </a:pPr>
            <a:r>
              <a:t>Remediation is too labor intensive</a:t>
            </a:r>
          </a:p>
        </p:txBody>
      </p:sp>
      <p:sp>
        <p:nvSpPr>
          <p:cNvPr id="141" name="Right Arrow 3"/>
          <p:cNvSpPr/>
          <p:nvPr/>
        </p:nvSpPr>
        <p:spPr>
          <a:xfrm>
            <a:off x="4572000" y="2380463"/>
            <a:ext cx="838831" cy="914401"/>
          </a:xfrm>
          <a:prstGeom prst="rightArrow">
            <a:avLst>
              <a:gd name="adj1" fmla="val 50000"/>
              <a:gd name="adj2" fmla="val 50000"/>
            </a:avLst>
          </a:prstGeom>
          <a:solidFill>
            <a:schemeClr val="accent1"/>
          </a:solidFill>
          <a:ln w="25400">
            <a:solidFill>
              <a:srgbClr val="676767"/>
            </a:solidFill>
          </a:ln>
        </p:spPr>
        <p:txBody>
          <a:bodyPr lIns="45719" rIns="45719" anchor="ctr"/>
          <a:lstStyle/>
          <a:p>
            <a:pPr algn="ctr">
              <a:defRPr>
                <a:solidFill>
                  <a:schemeClr val="accent1">
                    <a:lumOff val="3680"/>
                  </a:schemeClr>
                </a:solidFill>
              </a:defRPr>
            </a:pPr>
            <a:endParaRPr/>
          </a:p>
        </p:txBody>
      </p:sp>
      <p:sp>
        <p:nvSpPr>
          <p:cNvPr id="142" name="Google Shape;122;p13"/>
          <p:cNvSpPr txBox="1"/>
          <p:nvPr/>
        </p:nvSpPr>
        <p:spPr>
          <a:xfrm>
            <a:off x="1809712" y="939313"/>
            <a:ext cx="1659737" cy="528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38100">
              <a:spcBef>
                <a:spcPts val="1800"/>
              </a:spcBef>
              <a:defRPr sz="2400" b="1"/>
            </a:lvl1pPr>
          </a:lstStyle>
          <a:p>
            <a:r>
              <a:t>CAUSE:</a:t>
            </a:r>
          </a:p>
        </p:txBody>
      </p:sp>
      <p:sp>
        <p:nvSpPr>
          <p:cNvPr id="143" name="Google Shape;122;p13"/>
          <p:cNvSpPr txBox="1"/>
          <p:nvPr/>
        </p:nvSpPr>
        <p:spPr>
          <a:xfrm>
            <a:off x="6351387" y="939313"/>
            <a:ext cx="1585618" cy="528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38100">
              <a:spcBef>
                <a:spcPts val="1800"/>
              </a:spcBef>
              <a:defRPr sz="2400" b="1"/>
            </a:lvl1pPr>
          </a:lstStyle>
          <a:p>
            <a:r>
              <a:t>EFFECT: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Google Shape;49;p11"/>
          <p:cNvSpPr/>
          <p:nvPr/>
        </p:nvSpPr>
        <p:spPr>
          <a:xfrm>
            <a:off x="4610501" y="13254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46" name="Google Shape;50;p11"/>
          <p:cNvSpPr/>
          <p:nvPr/>
        </p:nvSpPr>
        <p:spPr>
          <a:xfrm>
            <a:off x="4651554" y="1364769"/>
            <a:ext cx="333301"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47" name="Google Shape;51;p11"/>
          <p:cNvSpPr txBox="1"/>
          <p:nvPr/>
        </p:nvSpPr>
        <p:spPr>
          <a:xfrm>
            <a:off x="4154297" y="1658405"/>
            <a:ext cx="1327802" cy="533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a:solidFill>
                  <a:schemeClr val="accent5"/>
                </a:solidFill>
              </a:defRPr>
            </a:lvl1pPr>
          </a:lstStyle>
          <a:p>
            <a:r>
              <a:t>Credential Stuffing</a:t>
            </a:r>
          </a:p>
        </p:txBody>
      </p:sp>
      <p:sp>
        <p:nvSpPr>
          <p:cNvPr id="148" name="Google Shape;52;p11"/>
          <p:cNvSpPr txBox="1"/>
          <p:nvPr/>
        </p:nvSpPr>
        <p:spPr>
          <a:xfrm>
            <a:off x="1121448" y="1241386"/>
            <a:ext cx="2867744" cy="30084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2000" b="1">
                <a:solidFill>
                  <a:schemeClr val="accent5"/>
                </a:solidFill>
              </a:defRPr>
            </a:pPr>
            <a:r>
              <a:rPr dirty="0"/>
              <a:t>Unified Observability</a:t>
            </a:r>
            <a:endParaRPr dirty="0">
              <a:solidFill>
                <a:srgbClr val="000000"/>
              </a:solidFill>
            </a:endParaRPr>
          </a:p>
          <a:p>
            <a:pPr>
              <a:spcBef>
                <a:spcPts val="300"/>
              </a:spcBef>
              <a:defRPr sz="1000">
                <a:solidFill>
                  <a:srgbClr val="1D1C1D"/>
                </a:solidFill>
              </a:defRPr>
            </a:pPr>
            <a:r>
              <a:rPr dirty="0"/>
              <a:t>Real-time monitoring of user behavior, device activity, and session intelligence</a:t>
            </a:r>
            <a:endParaRPr sz="900" dirty="0">
              <a:solidFill>
                <a:schemeClr val="accent5"/>
              </a:solidFill>
            </a:endParaRPr>
          </a:p>
          <a:p>
            <a:pPr>
              <a:defRPr>
                <a:solidFill>
                  <a:schemeClr val="accent5"/>
                </a:solidFill>
              </a:defRPr>
            </a:pPr>
            <a:endParaRPr sz="1800" dirty="0">
              <a:solidFill>
                <a:schemeClr val="accent5"/>
              </a:solidFill>
            </a:endParaRPr>
          </a:p>
          <a:p>
            <a:pPr>
              <a:defRPr sz="2000" b="1">
                <a:solidFill>
                  <a:schemeClr val="accent5"/>
                </a:solidFill>
              </a:defRPr>
            </a:pPr>
            <a:r>
              <a:rPr dirty="0"/>
              <a:t>Continuous Threat Detection</a:t>
            </a:r>
            <a:endParaRPr dirty="0">
              <a:solidFill>
                <a:srgbClr val="000000"/>
              </a:solidFill>
            </a:endParaRPr>
          </a:p>
          <a:p>
            <a:pPr>
              <a:spcBef>
                <a:spcPts val="300"/>
              </a:spcBef>
              <a:defRPr sz="1000">
                <a:solidFill>
                  <a:srgbClr val="1D1C1D"/>
                </a:solidFill>
              </a:defRPr>
            </a:pPr>
            <a:r>
              <a:rPr dirty="0"/>
              <a:t>AI-driven behavioral analytics and identity intelligence</a:t>
            </a:r>
            <a:endParaRPr sz="900" dirty="0">
              <a:solidFill>
                <a:schemeClr val="accent5"/>
              </a:solidFill>
            </a:endParaRPr>
          </a:p>
          <a:p>
            <a:pPr>
              <a:defRPr>
                <a:solidFill>
                  <a:schemeClr val="accent5"/>
                </a:solidFill>
              </a:defRPr>
            </a:pPr>
            <a:endParaRPr sz="1800" dirty="0">
              <a:solidFill>
                <a:schemeClr val="accent5"/>
              </a:solidFill>
            </a:endParaRPr>
          </a:p>
          <a:p>
            <a:pPr>
              <a:defRPr sz="2000" b="1">
                <a:solidFill>
                  <a:schemeClr val="accent5"/>
                </a:solidFill>
              </a:defRPr>
            </a:pPr>
            <a:r>
              <a:rPr dirty="0"/>
              <a:t>Real-Time Response</a:t>
            </a:r>
            <a:endParaRPr dirty="0">
              <a:solidFill>
                <a:srgbClr val="000000"/>
              </a:solidFill>
            </a:endParaRPr>
          </a:p>
          <a:p>
            <a:pPr>
              <a:spcBef>
                <a:spcPts val="300"/>
              </a:spcBef>
              <a:defRPr sz="1000">
                <a:solidFill>
                  <a:srgbClr val="1D1C1D"/>
                </a:solidFill>
              </a:defRPr>
            </a:pPr>
            <a:r>
              <a:rPr dirty="0"/>
              <a:t>“One-Click" remediation playbooks to stop threats before damage occurs</a:t>
            </a:r>
          </a:p>
        </p:txBody>
      </p:sp>
      <p:sp>
        <p:nvSpPr>
          <p:cNvPr id="149" name="Google Shape;53;p11"/>
          <p:cNvSpPr txBox="1">
            <a:spLocks noGrp="1"/>
          </p:cNvSpPr>
          <p:nvPr>
            <p:ph type="title"/>
          </p:nvPr>
        </p:nvSpPr>
        <p:spPr>
          <a:xfrm>
            <a:off x="530674" y="165525"/>
            <a:ext cx="8749684" cy="631200"/>
          </a:xfrm>
          <a:prstGeom prst="rect">
            <a:avLst/>
          </a:prstGeom>
        </p:spPr>
        <p:txBody>
          <a:bodyPr/>
          <a:lstStyle>
            <a:lvl1pPr defTabSz="896111">
              <a:defRPr sz="2842"/>
            </a:lvl1pPr>
          </a:lstStyle>
          <a:p>
            <a:r>
              <a:rPr dirty="0" err="1"/>
              <a:t>Verosint</a:t>
            </a:r>
            <a:r>
              <a:rPr dirty="0"/>
              <a:t> Provides Real-Time ITDR Capabilities</a:t>
            </a:r>
          </a:p>
        </p:txBody>
      </p:sp>
      <p:sp>
        <p:nvSpPr>
          <p:cNvPr id="150" name="Google Shape;54;p11"/>
          <p:cNvSpPr/>
          <p:nvPr/>
        </p:nvSpPr>
        <p:spPr>
          <a:xfrm>
            <a:off x="4611451" y="23552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51" name="Google Shape;55;p11"/>
          <p:cNvSpPr/>
          <p:nvPr/>
        </p:nvSpPr>
        <p:spPr>
          <a:xfrm>
            <a:off x="4652503" y="2394569"/>
            <a:ext cx="333302"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52" name="Google Shape;56;p11"/>
          <p:cNvSpPr txBox="1"/>
          <p:nvPr/>
        </p:nvSpPr>
        <p:spPr>
          <a:xfrm>
            <a:off x="4155247" y="2688206"/>
            <a:ext cx="1327801" cy="533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a:solidFill>
                  <a:schemeClr val="accent5"/>
                </a:solidFill>
              </a:defRPr>
            </a:lvl1pPr>
          </a:lstStyle>
          <a:p>
            <a:r>
              <a:t>Brute Force Attacks</a:t>
            </a:r>
          </a:p>
        </p:txBody>
      </p:sp>
      <p:pic>
        <p:nvPicPr>
          <p:cNvPr id="153" name="Google Shape;57;p11" descr="Google Shape;57;p11"/>
          <p:cNvPicPr>
            <a:picLocks noChangeAspect="1"/>
          </p:cNvPicPr>
          <p:nvPr/>
        </p:nvPicPr>
        <p:blipFill>
          <a:blip r:embed="rId2"/>
          <a:stretch>
            <a:fillRect/>
          </a:stretch>
        </p:blipFill>
        <p:spPr>
          <a:xfrm>
            <a:off x="4707139" y="2451118"/>
            <a:ext cx="224006" cy="214690"/>
          </a:xfrm>
          <a:prstGeom prst="rect">
            <a:avLst/>
          </a:prstGeom>
          <a:ln w="12700">
            <a:miter lim="400000"/>
          </a:ln>
        </p:spPr>
      </p:pic>
      <p:sp>
        <p:nvSpPr>
          <p:cNvPr id="154" name="Google Shape;58;p11"/>
          <p:cNvSpPr/>
          <p:nvPr/>
        </p:nvSpPr>
        <p:spPr>
          <a:xfrm>
            <a:off x="4617430" y="34612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55" name="Google Shape;59;p11"/>
          <p:cNvSpPr/>
          <p:nvPr/>
        </p:nvSpPr>
        <p:spPr>
          <a:xfrm>
            <a:off x="4658483" y="3500570"/>
            <a:ext cx="333301"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56" name="Google Shape;60;p11"/>
          <p:cNvSpPr txBox="1"/>
          <p:nvPr/>
        </p:nvSpPr>
        <p:spPr>
          <a:xfrm>
            <a:off x="4161226" y="3800049"/>
            <a:ext cx="1327802" cy="533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a:solidFill>
                  <a:schemeClr val="accent5"/>
                </a:solidFill>
              </a:defRPr>
            </a:lvl1pPr>
          </a:lstStyle>
          <a:p>
            <a:r>
              <a:t>Unusual Device Use</a:t>
            </a:r>
          </a:p>
        </p:txBody>
      </p:sp>
      <p:sp>
        <p:nvSpPr>
          <p:cNvPr id="157" name="Google Shape;61;p11"/>
          <p:cNvSpPr/>
          <p:nvPr/>
        </p:nvSpPr>
        <p:spPr>
          <a:xfrm>
            <a:off x="5776802" y="13254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58" name="Google Shape;62;p11"/>
          <p:cNvSpPr/>
          <p:nvPr/>
        </p:nvSpPr>
        <p:spPr>
          <a:xfrm>
            <a:off x="5817854" y="1364769"/>
            <a:ext cx="333301"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59" name="Google Shape;63;p11"/>
          <p:cNvSpPr txBox="1"/>
          <p:nvPr/>
        </p:nvSpPr>
        <p:spPr>
          <a:xfrm>
            <a:off x="5320598" y="1658405"/>
            <a:ext cx="1327801" cy="533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a:solidFill>
                  <a:schemeClr val="accent5"/>
                </a:solidFill>
              </a:defRPr>
            </a:lvl1pPr>
          </a:lstStyle>
          <a:p>
            <a:r>
              <a:t>Account Takeover</a:t>
            </a:r>
          </a:p>
        </p:txBody>
      </p:sp>
      <p:sp>
        <p:nvSpPr>
          <p:cNvPr id="160" name="Google Shape;64;p11"/>
          <p:cNvSpPr/>
          <p:nvPr/>
        </p:nvSpPr>
        <p:spPr>
          <a:xfrm>
            <a:off x="5777751" y="23552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61" name="Google Shape;65;p11"/>
          <p:cNvSpPr/>
          <p:nvPr/>
        </p:nvSpPr>
        <p:spPr>
          <a:xfrm>
            <a:off x="5818804" y="2394569"/>
            <a:ext cx="333301"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62" name="Google Shape;66;p11"/>
          <p:cNvSpPr txBox="1"/>
          <p:nvPr/>
        </p:nvSpPr>
        <p:spPr>
          <a:xfrm>
            <a:off x="5321548" y="2688206"/>
            <a:ext cx="1327801" cy="533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a:solidFill>
                  <a:schemeClr val="accent5"/>
                </a:solidFill>
              </a:defRPr>
            </a:lvl1pPr>
          </a:lstStyle>
          <a:p>
            <a:r>
              <a:t>MFA Fatigue Attack</a:t>
            </a:r>
          </a:p>
        </p:txBody>
      </p:sp>
      <p:sp>
        <p:nvSpPr>
          <p:cNvPr id="163" name="Google Shape;67;p11"/>
          <p:cNvSpPr/>
          <p:nvPr/>
        </p:nvSpPr>
        <p:spPr>
          <a:xfrm>
            <a:off x="5783731" y="34612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64" name="Google Shape;68;p11"/>
          <p:cNvSpPr/>
          <p:nvPr/>
        </p:nvSpPr>
        <p:spPr>
          <a:xfrm>
            <a:off x="5824783" y="3500570"/>
            <a:ext cx="333301"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65" name="Google Shape;69;p11"/>
          <p:cNvSpPr txBox="1"/>
          <p:nvPr/>
        </p:nvSpPr>
        <p:spPr>
          <a:xfrm>
            <a:off x="5327527" y="3800049"/>
            <a:ext cx="1327801" cy="533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a:solidFill>
                  <a:schemeClr val="accent5"/>
                </a:solidFill>
              </a:defRPr>
            </a:lvl1pPr>
          </a:lstStyle>
          <a:p>
            <a:r>
              <a:t>Impossible Travel</a:t>
            </a:r>
          </a:p>
        </p:txBody>
      </p:sp>
      <p:sp>
        <p:nvSpPr>
          <p:cNvPr id="166" name="Google Shape;70;p11"/>
          <p:cNvSpPr/>
          <p:nvPr/>
        </p:nvSpPr>
        <p:spPr>
          <a:xfrm>
            <a:off x="6897130" y="13254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67" name="Google Shape;71;p11"/>
          <p:cNvSpPr/>
          <p:nvPr/>
        </p:nvSpPr>
        <p:spPr>
          <a:xfrm>
            <a:off x="6938184" y="1364769"/>
            <a:ext cx="333301"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68" name="Google Shape;72;p11"/>
          <p:cNvSpPr txBox="1"/>
          <p:nvPr/>
        </p:nvSpPr>
        <p:spPr>
          <a:xfrm>
            <a:off x="6440928" y="1658405"/>
            <a:ext cx="1327801" cy="533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1200">
                <a:solidFill>
                  <a:schemeClr val="accent5"/>
                </a:solidFill>
              </a:defRPr>
            </a:pPr>
            <a:r>
              <a:t>Session </a:t>
            </a:r>
          </a:p>
          <a:p>
            <a:pPr algn="ctr">
              <a:defRPr sz="1200">
                <a:solidFill>
                  <a:schemeClr val="accent5"/>
                </a:solidFill>
              </a:defRPr>
            </a:pPr>
            <a:r>
              <a:t>Sharing</a:t>
            </a:r>
          </a:p>
        </p:txBody>
      </p:sp>
      <p:sp>
        <p:nvSpPr>
          <p:cNvPr id="169" name="Google Shape;73;p11"/>
          <p:cNvSpPr/>
          <p:nvPr/>
        </p:nvSpPr>
        <p:spPr>
          <a:xfrm>
            <a:off x="6898081" y="23552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70" name="Google Shape;74;p11"/>
          <p:cNvSpPr/>
          <p:nvPr/>
        </p:nvSpPr>
        <p:spPr>
          <a:xfrm>
            <a:off x="6939133" y="2394569"/>
            <a:ext cx="333301"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71" name="Google Shape;75;p11"/>
          <p:cNvSpPr txBox="1"/>
          <p:nvPr/>
        </p:nvSpPr>
        <p:spPr>
          <a:xfrm>
            <a:off x="6441878" y="2688206"/>
            <a:ext cx="1327801" cy="533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1200">
                <a:solidFill>
                  <a:schemeClr val="accent5"/>
                </a:solidFill>
              </a:defRPr>
            </a:pPr>
            <a:r>
              <a:t>Suspicious</a:t>
            </a:r>
          </a:p>
          <a:p>
            <a:pPr algn="ctr">
              <a:defRPr sz="1200">
                <a:solidFill>
                  <a:schemeClr val="accent5"/>
                </a:solidFill>
              </a:defRPr>
            </a:pPr>
            <a:r>
              <a:t>IPs</a:t>
            </a:r>
          </a:p>
        </p:txBody>
      </p:sp>
      <p:sp>
        <p:nvSpPr>
          <p:cNvPr id="172" name="Google Shape;76;p11"/>
          <p:cNvSpPr/>
          <p:nvPr/>
        </p:nvSpPr>
        <p:spPr>
          <a:xfrm>
            <a:off x="6904059" y="34612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73" name="Google Shape;77;p11"/>
          <p:cNvSpPr/>
          <p:nvPr/>
        </p:nvSpPr>
        <p:spPr>
          <a:xfrm>
            <a:off x="6945113" y="3500570"/>
            <a:ext cx="333301"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74" name="Google Shape;78;p11"/>
          <p:cNvSpPr txBox="1"/>
          <p:nvPr/>
        </p:nvSpPr>
        <p:spPr>
          <a:xfrm>
            <a:off x="6447856" y="3800049"/>
            <a:ext cx="1327801" cy="533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a:solidFill>
                  <a:schemeClr val="accent5"/>
                </a:solidFill>
              </a:defRPr>
            </a:lvl1pPr>
          </a:lstStyle>
          <a:p>
            <a:r>
              <a:t>Circadian Rhythm</a:t>
            </a:r>
          </a:p>
        </p:txBody>
      </p:sp>
      <p:sp>
        <p:nvSpPr>
          <p:cNvPr id="175" name="Google Shape;79;p11"/>
          <p:cNvSpPr/>
          <p:nvPr/>
        </p:nvSpPr>
        <p:spPr>
          <a:xfrm>
            <a:off x="7979674" y="13254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76" name="Google Shape;80;p11"/>
          <p:cNvSpPr/>
          <p:nvPr/>
        </p:nvSpPr>
        <p:spPr>
          <a:xfrm>
            <a:off x="8020728" y="1364769"/>
            <a:ext cx="333301"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77" name="Google Shape;81;p11"/>
          <p:cNvSpPr txBox="1"/>
          <p:nvPr/>
        </p:nvSpPr>
        <p:spPr>
          <a:xfrm>
            <a:off x="7523471" y="1658405"/>
            <a:ext cx="1327801" cy="533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a:solidFill>
                  <a:schemeClr val="accent5"/>
                </a:solidFill>
              </a:defRPr>
            </a:lvl1pPr>
          </a:lstStyle>
          <a:p>
            <a:r>
              <a:t>Stolen Credentials</a:t>
            </a:r>
          </a:p>
        </p:txBody>
      </p:sp>
      <p:sp>
        <p:nvSpPr>
          <p:cNvPr id="178" name="Google Shape;82;p11"/>
          <p:cNvSpPr/>
          <p:nvPr/>
        </p:nvSpPr>
        <p:spPr>
          <a:xfrm>
            <a:off x="7980625" y="23552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79" name="Google Shape;83;p11"/>
          <p:cNvSpPr/>
          <p:nvPr/>
        </p:nvSpPr>
        <p:spPr>
          <a:xfrm>
            <a:off x="8021677" y="2394569"/>
            <a:ext cx="333301"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80" name="Google Shape;84;p11"/>
          <p:cNvSpPr txBox="1"/>
          <p:nvPr/>
        </p:nvSpPr>
        <p:spPr>
          <a:xfrm>
            <a:off x="7566724" y="2688206"/>
            <a:ext cx="1243201" cy="533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1200">
                <a:solidFill>
                  <a:schemeClr val="accent5"/>
                </a:solidFill>
              </a:defRPr>
            </a:pPr>
            <a:r>
              <a:t>Insider </a:t>
            </a:r>
            <a:br/>
            <a:r>
              <a:t>Threats</a:t>
            </a:r>
          </a:p>
        </p:txBody>
      </p:sp>
      <p:sp>
        <p:nvSpPr>
          <p:cNvPr id="181" name="Google Shape;85;p11"/>
          <p:cNvSpPr/>
          <p:nvPr/>
        </p:nvSpPr>
        <p:spPr>
          <a:xfrm>
            <a:off x="7986603" y="3461224"/>
            <a:ext cx="415501" cy="398101"/>
          </a:xfrm>
          <a:prstGeom prst="ellipse">
            <a:avLst/>
          </a:prstGeom>
          <a:solidFill>
            <a:srgbClr val="E6E9EE"/>
          </a:solidFill>
          <a:ln w="12700">
            <a:miter lim="400000"/>
          </a:ln>
        </p:spPr>
        <p:txBody>
          <a:bodyPr lIns="45719" rIns="45719" anchor="ctr"/>
          <a:lstStyle/>
          <a:p>
            <a:pPr algn="ctr">
              <a:defRPr>
                <a:solidFill>
                  <a:srgbClr val="000000"/>
                </a:solidFill>
              </a:defRPr>
            </a:pPr>
            <a:endParaRPr/>
          </a:p>
        </p:txBody>
      </p:sp>
      <p:sp>
        <p:nvSpPr>
          <p:cNvPr id="182" name="Google Shape;86;p11"/>
          <p:cNvSpPr/>
          <p:nvPr/>
        </p:nvSpPr>
        <p:spPr>
          <a:xfrm>
            <a:off x="8027657" y="3500570"/>
            <a:ext cx="333301" cy="319201"/>
          </a:xfrm>
          <a:prstGeom prst="ellipse">
            <a:avLst/>
          </a:prstGeom>
          <a:solidFill>
            <a:srgbClr val="BFC8D7"/>
          </a:solidFill>
          <a:ln w="12700">
            <a:miter lim="400000"/>
          </a:ln>
        </p:spPr>
        <p:txBody>
          <a:bodyPr lIns="45719" rIns="45719" anchor="ctr"/>
          <a:lstStyle/>
          <a:p>
            <a:pPr algn="ctr">
              <a:defRPr>
                <a:solidFill>
                  <a:srgbClr val="000000"/>
                </a:solidFill>
              </a:defRPr>
            </a:pPr>
            <a:endParaRPr/>
          </a:p>
        </p:txBody>
      </p:sp>
      <p:sp>
        <p:nvSpPr>
          <p:cNvPr id="183" name="Google Shape;87;p11"/>
          <p:cNvSpPr txBox="1"/>
          <p:nvPr/>
        </p:nvSpPr>
        <p:spPr>
          <a:xfrm>
            <a:off x="7530400" y="3800049"/>
            <a:ext cx="1327801" cy="533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a:solidFill>
                  <a:schemeClr val="accent5"/>
                </a:solidFill>
              </a:defRPr>
            </a:lvl1pPr>
          </a:lstStyle>
          <a:p>
            <a:r>
              <a:t>MFA Location Mismatch</a:t>
            </a:r>
          </a:p>
        </p:txBody>
      </p:sp>
      <p:pic>
        <p:nvPicPr>
          <p:cNvPr id="184" name="Google Shape;88;p11" descr="Google Shape;88;p11"/>
          <p:cNvPicPr>
            <a:picLocks noChangeAspect="1"/>
          </p:cNvPicPr>
          <p:nvPr/>
        </p:nvPicPr>
        <p:blipFill>
          <a:blip r:embed="rId3"/>
          <a:stretch>
            <a:fillRect/>
          </a:stretch>
        </p:blipFill>
        <p:spPr>
          <a:xfrm>
            <a:off x="5921211" y="1452135"/>
            <a:ext cx="126588" cy="144685"/>
          </a:xfrm>
          <a:prstGeom prst="rect">
            <a:avLst/>
          </a:prstGeom>
          <a:ln w="12700">
            <a:miter lim="400000"/>
          </a:ln>
        </p:spPr>
      </p:pic>
      <p:pic>
        <p:nvPicPr>
          <p:cNvPr id="185" name="Google Shape;89;p11" descr="Google Shape;89;p11"/>
          <p:cNvPicPr>
            <a:picLocks noChangeAspect="1"/>
          </p:cNvPicPr>
          <p:nvPr/>
        </p:nvPicPr>
        <p:blipFill>
          <a:blip r:embed="rId4"/>
          <a:stretch>
            <a:fillRect/>
          </a:stretch>
        </p:blipFill>
        <p:spPr>
          <a:xfrm>
            <a:off x="5896774" y="3565469"/>
            <a:ext cx="189427" cy="189394"/>
          </a:xfrm>
          <a:prstGeom prst="rect">
            <a:avLst/>
          </a:prstGeom>
          <a:ln w="12700">
            <a:miter lim="400000"/>
          </a:ln>
        </p:spPr>
      </p:pic>
      <p:pic>
        <p:nvPicPr>
          <p:cNvPr id="186" name="Google Shape;90;p11" descr="Google Shape;90;p11"/>
          <p:cNvPicPr>
            <a:picLocks noChangeAspect="1"/>
          </p:cNvPicPr>
          <p:nvPr/>
        </p:nvPicPr>
        <p:blipFill>
          <a:blip r:embed="rId5"/>
          <a:stretch>
            <a:fillRect/>
          </a:stretch>
        </p:blipFill>
        <p:spPr>
          <a:xfrm>
            <a:off x="5896714" y="2461274"/>
            <a:ext cx="189427" cy="189427"/>
          </a:xfrm>
          <a:prstGeom prst="rect">
            <a:avLst/>
          </a:prstGeom>
          <a:ln w="12700">
            <a:miter lim="400000"/>
          </a:ln>
        </p:spPr>
      </p:pic>
      <p:pic>
        <p:nvPicPr>
          <p:cNvPr id="187" name="Google Shape;91;p11" descr="Google Shape;91;p11"/>
          <p:cNvPicPr>
            <a:picLocks noChangeAspect="1"/>
          </p:cNvPicPr>
          <p:nvPr/>
        </p:nvPicPr>
        <p:blipFill>
          <a:blip r:embed="rId6"/>
          <a:stretch>
            <a:fillRect/>
          </a:stretch>
        </p:blipFill>
        <p:spPr>
          <a:xfrm>
            <a:off x="4730901" y="1429625"/>
            <a:ext cx="189427" cy="189427"/>
          </a:xfrm>
          <a:prstGeom prst="rect">
            <a:avLst/>
          </a:prstGeom>
          <a:ln w="12700">
            <a:miter lim="400000"/>
          </a:ln>
        </p:spPr>
      </p:pic>
      <p:pic>
        <p:nvPicPr>
          <p:cNvPr id="188" name="Google Shape;92;p11" descr="Google Shape;92;p11"/>
          <p:cNvPicPr>
            <a:picLocks noChangeAspect="1"/>
          </p:cNvPicPr>
          <p:nvPr/>
        </p:nvPicPr>
        <p:blipFill>
          <a:blip r:embed="rId7"/>
          <a:stretch>
            <a:fillRect/>
          </a:stretch>
        </p:blipFill>
        <p:spPr>
          <a:xfrm>
            <a:off x="7014074" y="1429608"/>
            <a:ext cx="189426" cy="189444"/>
          </a:xfrm>
          <a:prstGeom prst="rect">
            <a:avLst/>
          </a:prstGeom>
          <a:ln w="12700">
            <a:miter lim="400000"/>
          </a:ln>
        </p:spPr>
      </p:pic>
      <p:pic>
        <p:nvPicPr>
          <p:cNvPr id="189" name="Google Shape;93;p11" descr="Google Shape;93;p11"/>
          <p:cNvPicPr>
            <a:picLocks noChangeAspect="1"/>
          </p:cNvPicPr>
          <p:nvPr/>
        </p:nvPicPr>
        <p:blipFill>
          <a:blip r:embed="rId8"/>
          <a:stretch>
            <a:fillRect/>
          </a:stretch>
        </p:blipFill>
        <p:spPr>
          <a:xfrm>
            <a:off x="8116212" y="1452188"/>
            <a:ext cx="144700" cy="144700"/>
          </a:xfrm>
          <a:prstGeom prst="rect">
            <a:avLst/>
          </a:prstGeom>
          <a:ln w="12700">
            <a:miter lim="400000"/>
          </a:ln>
        </p:spPr>
      </p:pic>
      <p:pic>
        <p:nvPicPr>
          <p:cNvPr id="190" name="Google Shape;94;p11" descr="Google Shape;94;p11"/>
          <p:cNvPicPr>
            <a:picLocks noChangeAspect="1"/>
          </p:cNvPicPr>
          <p:nvPr/>
        </p:nvPicPr>
        <p:blipFill>
          <a:blip r:embed="rId9"/>
          <a:stretch>
            <a:fillRect/>
          </a:stretch>
        </p:blipFill>
        <p:spPr>
          <a:xfrm>
            <a:off x="4740197" y="3584400"/>
            <a:ext cx="189425" cy="151538"/>
          </a:xfrm>
          <a:prstGeom prst="rect">
            <a:avLst/>
          </a:prstGeom>
          <a:ln w="12700">
            <a:miter lim="400000"/>
          </a:ln>
        </p:spPr>
      </p:pic>
      <p:pic>
        <p:nvPicPr>
          <p:cNvPr id="191" name="Google Shape;95;p11" descr="Google Shape;95;p11"/>
          <p:cNvPicPr>
            <a:picLocks noChangeAspect="1"/>
          </p:cNvPicPr>
          <p:nvPr/>
        </p:nvPicPr>
        <p:blipFill>
          <a:blip r:embed="rId10"/>
          <a:stretch>
            <a:fillRect/>
          </a:stretch>
        </p:blipFill>
        <p:spPr>
          <a:xfrm>
            <a:off x="7013692" y="2455250"/>
            <a:ext cx="189426" cy="195536"/>
          </a:xfrm>
          <a:prstGeom prst="rect">
            <a:avLst/>
          </a:prstGeom>
          <a:ln w="12700">
            <a:miter lim="400000"/>
          </a:ln>
        </p:spPr>
      </p:pic>
      <p:pic>
        <p:nvPicPr>
          <p:cNvPr id="192" name="Google Shape;96;p11" descr="Google Shape;96;p11"/>
          <p:cNvPicPr>
            <a:picLocks noChangeAspect="1"/>
          </p:cNvPicPr>
          <p:nvPr/>
        </p:nvPicPr>
        <p:blipFill>
          <a:blip r:embed="rId11"/>
          <a:stretch>
            <a:fillRect/>
          </a:stretch>
        </p:blipFill>
        <p:spPr>
          <a:xfrm>
            <a:off x="8116199" y="2474061"/>
            <a:ext cx="144701" cy="165366"/>
          </a:xfrm>
          <a:prstGeom prst="rect">
            <a:avLst/>
          </a:prstGeom>
          <a:ln w="12700">
            <a:miter lim="400000"/>
          </a:ln>
        </p:spPr>
      </p:pic>
      <p:pic>
        <p:nvPicPr>
          <p:cNvPr id="193" name="Google Shape;97;p11" descr="Google Shape;97;p11"/>
          <p:cNvPicPr>
            <a:picLocks noChangeAspect="1"/>
          </p:cNvPicPr>
          <p:nvPr/>
        </p:nvPicPr>
        <p:blipFill>
          <a:blip r:embed="rId12"/>
          <a:stretch>
            <a:fillRect/>
          </a:stretch>
        </p:blipFill>
        <p:spPr>
          <a:xfrm>
            <a:off x="7017094" y="3565561"/>
            <a:ext cx="189426" cy="189426"/>
          </a:xfrm>
          <a:prstGeom prst="rect">
            <a:avLst/>
          </a:prstGeom>
          <a:ln w="12700">
            <a:miter lim="400000"/>
          </a:ln>
        </p:spPr>
      </p:pic>
      <p:pic>
        <p:nvPicPr>
          <p:cNvPr id="194" name="Google Shape;98;p11" descr="Google Shape;98;p11"/>
          <p:cNvPicPr>
            <a:picLocks noChangeAspect="1"/>
          </p:cNvPicPr>
          <p:nvPr/>
        </p:nvPicPr>
        <p:blipFill>
          <a:blip r:embed="rId13"/>
          <a:stretch>
            <a:fillRect/>
          </a:stretch>
        </p:blipFill>
        <p:spPr>
          <a:xfrm>
            <a:off x="8099624" y="3565449"/>
            <a:ext cx="189427" cy="189427"/>
          </a:xfrm>
          <a:prstGeom prst="rect">
            <a:avLst/>
          </a:prstGeom>
          <a:ln w="12700">
            <a:miter lim="400000"/>
          </a:ln>
        </p:spPr>
      </p:pic>
      <p:sp>
        <p:nvSpPr>
          <p:cNvPr id="195" name="Google Shape;99;p11"/>
          <p:cNvSpPr/>
          <p:nvPr/>
        </p:nvSpPr>
        <p:spPr>
          <a:xfrm>
            <a:off x="3880170" y="1205774"/>
            <a:ext cx="432901" cy="32238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951"/>
                  <a:pt x="10800" y="20150"/>
                </a:cubicBezTo>
                <a:lnTo>
                  <a:pt x="10800" y="12250"/>
                </a:lnTo>
                <a:cubicBezTo>
                  <a:pt x="10800" y="11449"/>
                  <a:pt x="5965" y="10800"/>
                  <a:pt x="0" y="10800"/>
                </a:cubicBezTo>
                <a:cubicBezTo>
                  <a:pt x="5965" y="10800"/>
                  <a:pt x="10800" y="10151"/>
                  <a:pt x="10800" y="9350"/>
                </a:cubicBezTo>
                <a:lnTo>
                  <a:pt x="10800" y="1450"/>
                </a:lnTo>
                <a:cubicBezTo>
                  <a:pt x="10800" y="649"/>
                  <a:pt x="15635" y="0"/>
                  <a:pt x="21600" y="0"/>
                </a:cubicBezTo>
              </a:path>
            </a:pathLst>
          </a:custGeom>
          <a:ln>
            <a:solidFill>
              <a:srgbClr val="7C848B"/>
            </a:solidFill>
          </a:ln>
        </p:spPr>
        <p:txBody>
          <a:bodyPr lIns="45719" rIns="45719" anchor="ctr"/>
          <a:lstStyle/>
          <a:p>
            <a:pPr algn="ctr">
              <a:defRPr>
                <a:solidFill>
                  <a:srgbClr val="000000"/>
                </a:solidFill>
              </a:defRPr>
            </a:pPr>
            <a:endParaRPr/>
          </a:p>
        </p:txBody>
      </p:sp>
      <p:pic>
        <p:nvPicPr>
          <p:cNvPr id="196" name="Google Shape;100;p11" descr="Google Shape;100;p11"/>
          <p:cNvPicPr>
            <a:picLocks noChangeAspect="1"/>
          </p:cNvPicPr>
          <p:nvPr/>
        </p:nvPicPr>
        <p:blipFill>
          <a:blip r:embed="rId14"/>
          <a:stretch>
            <a:fillRect/>
          </a:stretch>
        </p:blipFill>
        <p:spPr>
          <a:xfrm>
            <a:off x="517499" y="1297991"/>
            <a:ext cx="534601" cy="597657"/>
          </a:xfrm>
          <a:prstGeom prst="rect">
            <a:avLst/>
          </a:prstGeom>
          <a:ln w="12700">
            <a:miter lim="400000"/>
          </a:ln>
        </p:spPr>
      </p:pic>
      <p:pic>
        <p:nvPicPr>
          <p:cNvPr id="197" name="Google Shape;101;p11" descr="Google Shape;101;p11"/>
          <p:cNvPicPr>
            <a:picLocks noChangeAspect="1"/>
          </p:cNvPicPr>
          <p:nvPr/>
        </p:nvPicPr>
        <p:blipFill>
          <a:blip r:embed="rId14"/>
          <a:stretch>
            <a:fillRect/>
          </a:stretch>
        </p:blipFill>
        <p:spPr>
          <a:xfrm>
            <a:off x="517499" y="2254189"/>
            <a:ext cx="534601" cy="597657"/>
          </a:xfrm>
          <a:prstGeom prst="rect">
            <a:avLst/>
          </a:prstGeom>
          <a:ln w="12700">
            <a:miter lim="400000"/>
          </a:ln>
        </p:spPr>
      </p:pic>
      <p:pic>
        <p:nvPicPr>
          <p:cNvPr id="198" name="Google Shape;102;p11" descr="Google Shape;102;p11"/>
          <p:cNvPicPr>
            <a:picLocks noChangeAspect="1"/>
          </p:cNvPicPr>
          <p:nvPr/>
        </p:nvPicPr>
        <p:blipFill>
          <a:blip r:embed="rId14"/>
          <a:stretch>
            <a:fillRect/>
          </a:stretch>
        </p:blipFill>
        <p:spPr>
          <a:xfrm>
            <a:off x="530268" y="3399733"/>
            <a:ext cx="534602" cy="59765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Google Shape;128;p14"/>
          <p:cNvSpPr txBox="1">
            <a:spLocks noGrp="1"/>
          </p:cNvSpPr>
          <p:nvPr>
            <p:ph type="title"/>
          </p:nvPr>
        </p:nvSpPr>
        <p:spPr>
          <a:xfrm>
            <a:off x="5476925" y="2173741"/>
            <a:ext cx="3115263" cy="2272801"/>
          </a:xfrm>
          <a:prstGeom prst="rect">
            <a:avLst/>
          </a:prstGeom>
        </p:spPr>
        <p:txBody>
          <a:bodyPr/>
          <a:lstStyle/>
          <a:p>
            <a:pPr marL="457200" indent="-336550">
              <a:spcBef>
                <a:spcPts val="1000"/>
              </a:spcBef>
              <a:buClr>
                <a:srgbClr val="676767"/>
              </a:buClr>
              <a:buSzPts val="1600"/>
              <a:buFont typeface="Arial"/>
              <a:buChar char="●"/>
              <a:defRPr sz="1600" b="0">
                <a:solidFill>
                  <a:srgbClr val="000000"/>
                </a:solidFill>
              </a:defRPr>
            </a:pPr>
            <a:r>
              <a:rPr dirty="0"/>
              <a:t>Detect indicators of attack by monitoring for TTPs</a:t>
            </a:r>
          </a:p>
          <a:p>
            <a:pPr marL="406400" indent="-285750">
              <a:spcBef>
                <a:spcPts val="1000"/>
              </a:spcBef>
              <a:buClr>
                <a:srgbClr val="676767"/>
              </a:buClr>
              <a:buSzPts val="1600"/>
              <a:buFont typeface="Arial" panose="020B0604020202020204" pitchFamily="34" charset="0"/>
              <a:buChar char="•"/>
              <a:defRPr sz="1600" b="0">
                <a:solidFill>
                  <a:srgbClr val="000000"/>
                </a:solidFill>
              </a:defRPr>
            </a:pPr>
            <a:r>
              <a:rPr dirty="0"/>
              <a:t>Detect the moment an account is compromised by knowing what is normal for every user</a:t>
            </a:r>
          </a:p>
        </p:txBody>
      </p:sp>
      <p:sp>
        <p:nvSpPr>
          <p:cNvPr id="201" name="Google Shape;129;p14"/>
          <p:cNvSpPr txBox="1"/>
          <p:nvPr/>
        </p:nvSpPr>
        <p:spPr>
          <a:xfrm>
            <a:off x="556323" y="144552"/>
            <a:ext cx="8368522" cy="615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lvl1pPr>
              <a:defRPr sz="2800" b="1">
                <a:solidFill>
                  <a:schemeClr val="accent5"/>
                </a:solidFill>
              </a:defRPr>
            </a:lvl1pPr>
          </a:lstStyle>
          <a:p>
            <a:r>
              <a:t>#1: Stop Attacks that Circumvent Prevention</a:t>
            </a:r>
          </a:p>
        </p:txBody>
      </p:sp>
      <p:sp>
        <p:nvSpPr>
          <p:cNvPr id="202" name="Google Shape;130;p14"/>
          <p:cNvSpPr txBox="1"/>
          <p:nvPr/>
        </p:nvSpPr>
        <p:spPr>
          <a:xfrm>
            <a:off x="623500" y="641175"/>
            <a:ext cx="8231100" cy="415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pPr>
              <a:defRPr b="1">
                <a:solidFill>
                  <a:srgbClr val="676767"/>
                </a:solidFill>
              </a:defRPr>
            </a:pPr>
            <a:r>
              <a:t>Stop Advanced Threats</a:t>
            </a:r>
            <a:r>
              <a:rPr b="0"/>
              <a:t> with Verosint’s AI to detect threats that get beyond the prevention layer</a:t>
            </a:r>
          </a:p>
        </p:txBody>
      </p:sp>
      <p:pic>
        <p:nvPicPr>
          <p:cNvPr id="203" name="Google Shape;131;p14" descr="Google Shape;131;p14"/>
          <p:cNvPicPr>
            <a:picLocks noChangeAspect="1"/>
          </p:cNvPicPr>
          <p:nvPr/>
        </p:nvPicPr>
        <p:blipFill>
          <a:blip r:embed="rId2"/>
          <a:srcRect l="1641" t="6838" r="4018" b="10166"/>
          <a:stretch>
            <a:fillRect/>
          </a:stretch>
        </p:blipFill>
        <p:spPr>
          <a:xfrm>
            <a:off x="547299" y="1746660"/>
            <a:ext cx="4853427" cy="2862001"/>
          </a:xfrm>
          <a:prstGeom prst="rect">
            <a:avLst/>
          </a:prstGeom>
          <a:ln w="12700">
            <a:miter lim="400000"/>
          </a:ln>
        </p:spPr>
      </p:pic>
      <p:sp>
        <p:nvSpPr>
          <p:cNvPr id="204" name="Google Shape;132;p14"/>
          <p:cNvSpPr txBox="1"/>
          <p:nvPr/>
        </p:nvSpPr>
        <p:spPr>
          <a:xfrm>
            <a:off x="910200" y="1177203"/>
            <a:ext cx="4427100" cy="592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lvl1pPr algn="ctr">
              <a:defRPr sz="1300" b="1"/>
            </a:lvl1pPr>
          </a:lstStyle>
          <a:p>
            <a:r>
              <a:t>Modern cybercriminal tools &amp; tactics circumvent traditional IAM prevention </a:t>
            </a:r>
          </a:p>
        </p:txBody>
      </p:sp>
      <p:pic>
        <p:nvPicPr>
          <p:cNvPr id="205" name="Google Shape;133;p14" descr="Google Shape;133;p14"/>
          <p:cNvPicPr>
            <a:picLocks noChangeAspect="1"/>
          </p:cNvPicPr>
          <p:nvPr/>
        </p:nvPicPr>
        <p:blipFill>
          <a:blip r:embed="rId3"/>
          <a:stretch>
            <a:fillRect/>
          </a:stretch>
        </p:blipFill>
        <p:spPr>
          <a:xfrm>
            <a:off x="4001999" y="4223573"/>
            <a:ext cx="1319201" cy="3471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 name="Google Shape;138;p15"/>
          <p:cNvGrpSpPr/>
          <p:nvPr/>
        </p:nvGrpSpPr>
        <p:grpSpPr>
          <a:xfrm>
            <a:off x="793750" y="3100700"/>
            <a:ext cx="1297200" cy="615601"/>
            <a:chOff x="0" y="0"/>
            <a:chExt cx="1297199" cy="615600"/>
          </a:xfrm>
        </p:grpSpPr>
        <p:sp>
          <p:nvSpPr>
            <p:cNvPr id="207" name="Rounded Rectangle"/>
            <p:cNvSpPr/>
            <p:nvPr/>
          </p:nvSpPr>
          <p:spPr>
            <a:xfrm>
              <a:off x="0" y="0"/>
              <a:ext cx="1297200" cy="615601"/>
            </a:xfrm>
            <a:prstGeom prst="roundRect">
              <a:avLst>
                <a:gd name="adj" fmla="val 16667"/>
              </a:avLst>
            </a:prstGeom>
            <a:solidFill>
              <a:schemeClr val="accent1"/>
            </a:solidFill>
            <a:ln w="9525" cap="flat">
              <a:solidFill>
                <a:srgbClr val="D6D6D6"/>
              </a:solidFill>
              <a:prstDash val="solid"/>
              <a:round/>
            </a:ln>
            <a:effectLst/>
          </p:spPr>
          <p:txBody>
            <a:bodyPr wrap="square" lIns="45719" tIns="45719" rIns="45719" bIns="45719" numCol="1" anchor="ctr">
              <a:noAutofit/>
            </a:bodyPr>
            <a:lstStyle/>
            <a:p>
              <a:pPr algn="ctr">
                <a:defRPr sz="1200">
                  <a:solidFill>
                    <a:srgbClr val="000000"/>
                  </a:solidFill>
                </a:defRPr>
              </a:pPr>
              <a:endParaRPr/>
            </a:p>
          </p:txBody>
        </p:sp>
        <p:sp>
          <p:nvSpPr>
            <p:cNvPr id="208" name="Initial…"/>
            <p:cNvSpPr txBox="1"/>
            <p:nvPr/>
          </p:nvSpPr>
          <p:spPr>
            <a:xfrm>
              <a:off x="34813" y="41067"/>
              <a:ext cx="1227574" cy="533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p>
              <a:pPr algn="ctr">
                <a:defRPr sz="1200">
                  <a:solidFill>
                    <a:srgbClr val="000000"/>
                  </a:solidFill>
                </a:defRPr>
              </a:pPr>
              <a:r>
                <a:t>Initial</a:t>
              </a:r>
            </a:p>
            <a:p>
              <a:pPr algn="ctr">
                <a:defRPr sz="1200">
                  <a:solidFill>
                    <a:srgbClr val="000000"/>
                  </a:solidFill>
                </a:defRPr>
              </a:pPr>
              <a:r>
                <a:t>Attempt </a:t>
              </a:r>
            </a:p>
          </p:txBody>
        </p:sp>
      </p:grpSp>
      <p:grpSp>
        <p:nvGrpSpPr>
          <p:cNvPr id="212" name="Google Shape;139;p15"/>
          <p:cNvGrpSpPr/>
          <p:nvPr/>
        </p:nvGrpSpPr>
        <p:grpSpPr>
          <a:xfrm>
            <a:off x="2229149" y="3100700"/>
            <a:ext cx="1297201" cy="615601"/>
            <a:chOff x="0" y="0"/>
            <a:chExt cx="1297199" cy="615600"/>
          </a:xfrm>
        </p:grpSpPr>
        <p:sp>
          <p:nvSpPr>
            <p:cNvPr id="210" name="Rounded Rectangle"/>
            <p:cNvSpPr/>
            <p:nvPr/>
          </p:nvSpPr>
          <p:spPr>
            <a:xfrm>
              <a:off x="0" y="0"/>
              <a:ext cx="1297200" cy="615601"/>
            </a:xfrm>
            <a:prstGeom prst="roundRect">
              <a:avLst>
                <a:gd name="adj" fmla="val 16667"/>
              </a:avLst>
            </a:prstGeom>
            <a:solidFill>
              <a:schemeClr val="accent1"/>
            </a:solidFill>
            <a:ln w="9525" cap="flat">
              <a:solidFill>
                <a:srgbClr val="D6D6D6"/>
              </a:solidFill>
              <a:prstDash val="solid"/>
              <a:round/>
            </a:ln>
            <a:effectLst/>
          </p:spPr>
          <p:txBody>
            <a:bodyPr wrap="square" lIns="45719" tIns="45719" rIns="45719" bIns="45719" numCol="1" anchor="ctr">
              <a:noAutofit/>
            </a:bodyPr>
            <a:lstStyle/>
            <a:p>
              <a:pPr algn="ctr">
                <a:defRPr sz="1200">
                  <a:solidFill>
                    <a:srgbClr val="000000"/>
                  </a:solidFill>
                </a:defRPr>
              </a:pPr>
              <a:endParaRPr/>
            </a:p>
          </p:txBody>
        </p:sp>
        <p:sp>
          <p:nvSpPr>
            <p:cNvPr id="211" name="Initial Access"/>
            <p:cNvSpPr txBox="1"/>
            <p:nvPr/>
          </p:nvSpPr>
          <p:spPr>
            <a:xfrm>
              <a:off x="34813" y="129967"/>
              <a:ext cx="1227574" cy="355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gn="ctr">
                <a:defRPr sz="1200">
                  <a:solidFill>
                    <a:srgbClr val="000000"/>
                  </a:solidFill>
                </a:defRPr>
              </a:lvl1pPr>
            </a:lstStyle>
            <a:p>
              <a:r>
                <a:t>Initial Access</a:t>
              </a:r>
            </a:p>
          </p:txBody>
        </p:sp>
      </p:grpSp>
      <p:grpSp>
        <p:nvGrpSpPr>
          <p:cNvPr id="215" name="Google Shape;140;p15"/>
          <p:cNvGrpSpPr/>
          <p:nvPr/>
        </p:nvGrpSpPr>
        <p:grpSpPr>
          <a:xfrm>
            <a:off x="5276949" y="3100700"/>
            <a:ext cx="1634102" cy="615601"/>
            <a:chOff x="0" y="0"/>
            <a:chExt cx="1634100" cy="615600"/>
          </a:xfrm>
        </p:grpSpPr>
        <p:sp>
          <p:nvSpPr>
            <p:cNvPr id="213" name="Rounded Rectangle"/>
            <p:cNvSpPr/>
            <p:nvPr/>
          </p:nvSpPr>
          <p:spPr>
            <a:xfrm>
              <a:off x="0" y="0"/>
              <a:ext cx="1634101" cy="615601"/>
            </a:xfrm>
            <a:prstGeom prst="roundRect">
              <a:avLst>
                <a:gd name="adj" fmla="val 16667"/>
              </a:avLst>
            </a:prstGeom>
            <a:solidFill>
              <a:schemeClr val="accent1"/>
            </a:solidFill>
            <a:ln w="9525" cap="flat">
              <a:solidFill>
                <a:srgbClr val="D6D6D6"/>
              </a:solidFill>
              <a:prstDash val="solid"/>
              <a:round/>
            </a:ln>
            <a:effectLst/>
          </p:spPr>
          <p:txBody>
            <a:bodyPr wrap="square" lIns="45719" tIns="45719" rIns="45719" bIns="45719" numCol="1" anchor="ctr">
              <a:noAutofit/>
            </a:bodyPr>
            <a:lstStyle/>
            <a:p>
              <a:pPr algn="ctr">
                <a:defRPr sz="1200">
                  <a:solidFill>
                    <a:srgbClr val="000000"/>
                  </a:solidFill>
                </a:defRPr>
              </a:pPr>
              <a:endParaRPr/>
            </a:p>
          </p:txBody>
        </p:sp>
        <p:sp>
          <p:nvSpPr>
            <p:cNvPr id="214" name="Privilege escalation"/>
            <p:cNvSpPr txBox="1"/>
            <p:nvPr/>
          </p:nvSpPr>
          <p:spPr>
            <a:xfrm>
              <a:off x="34813" y="129967"/>
              <a:ext cx="1564474" cy="355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gn="ctr">
                <a:defRPr sz="1200">
                  <a:solidFill>
                    <a:srgbClr val="000000"/>
                  </a:solidFill>
                </a:defRPr>
              </a:lvl1pPr>
            </a:lstStyle>
            <a:p>
              <a:r>
                <a:t>Privilege escalation</a:t>
              </a:r>
            </a:p>
          </p:txBody>
        </p:sp>
      </p:grpSp>
      <p:grpSp>
        <p:nvGrpSpPr>
          <p:cNvPr id="218" name="Google Shape;141;p15"/>
          <p:cNvGrpSpPr/>
          <p:nvPr/>
        </p:nvGrpSpPr>
        <p:grpSpPr>
          <a:xfrm>
            <a:off x="3664549" y="3100700"/>
            <a:ext cx="1297201" cy="615601"/>
            <a:chOff x="0" y="0"/>
            <a:chExt cx="1297199" cy="615600"/>
          </a:xfrm>
        </p:grpSpPr>
        <p:sp>
          <p:nvSpPr>
            <p:cNvPr id="216" name="Rounded Rectangle"/>
            <p:cNvSpPr/>
            <p:nvPr/>
          </p:nvSpPr>
          <p:spPr>
            <a:xfrm>
              <a:off x="0" y="0"/>
              <a:ext cx="1297200" cy="615601"/>
            </a:xfrm>
            <a:prstGeom prst="roundRect">
              <a:avLst>
                <a:gd name="adj" fmla="val 16667"/>
              </a:avLst>
            </a:prstGeom>
            <a:solidFill>
              <a:schemeClr val="accent1"/>
            </a:solidFill>
            <a:ln w="9525" cap="flat">
              <a:solidFill>
                <a:srgbClr val="D6D6D6"/>
              </a:solidFill>
              <a:prstDash val="solid"/>
              <a:round/>
            </a:ln>
            <a:effectLst/>
          </p:spPr>
          <p:txBody>
            <a:bodyPr wrap="square" lIns="45719" tIns="45719" rIns="45719" bIns="45719" numCol="1" anchor="ctr">
              <a:noAutofit/>
            </a:bodyPr>
            <a:lstStyle/>
            <a:p>
              <a:pPr algn="ctr">
                <a:defRPr sz="1200">
                  <a:solidFill>
                    <a:srgbClr val="000000"/>
                  </a:solidFill>
                </a:defRPr>
              </a:pPr>
              <a:endParaRPr/>
            </a:p>
          </p:txBody>
        </p:sp>
        <p:sp>
          <p:nvSpPr>
            <p:cNvPr id="217" name="Lateral Movement"/>
            <p:cNvSpPr txBox="1"/>
            <p:nvPr/>
          </p:nvSpPr>
          <p:spPr>
            <a:xfrm>
              <a:off x="34813" y="41067"/>
              <a:ext cx="1227574" cy="533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gn="ctr">
                <a:defRPr sz="1200">
                  <a:solidFill>
                    <a:srgbClr val="000000"/>
                  </a:solidFill>
                </a:defRPr>
              </a:lvl1pPr>
            </a:lstStyle>
            <a:p>
              <a:r>
                <a:t>Lateral Movement</a:t>
              </a:r>
            </a:p>
          </p:txBody>
        </p:sp>
      </p:grpSp>
      <p:grpSp>
        <p:nvGrpSpPr>
          <p:cNvPr id="221" name="Google Shape;142;p15"/>
          <p:cNvGrpSpPr/>
          <p:nvPr/>
        </p:nvGrpSpPr>
        <p:grpSpPr>
          <a:xfrm>
            <a:off x="7068749" y="3100700"/>
            <a:ext cx="1634101" cy="615601"/>
            <a:chOff x="0" y="0"/>
            <a:chExt cx="1634100" cy="615600"/>
          </a:xfrm>
        </p:grpSpPr>
        <p:sp>
          <p:nvSpPr>
            <p:cNvPr id="219" name="Rounded Rectangle"/>
            <p:cNvSpPr/>
            <p:nvPr/>
          </p:nvSpPr>
          <p:spPr>
            <a:xfrm>
              <a:off x="0" y="0"/>
              <a:ext cx="1634101" cy="615601"/>
            </a:xfrm>
            <a:prstGeom prst="roundRect">
              <a:avLst>
                <a:gd name="adj" fmla="val 16667"/>
              </a:avLst>
            </a:prstGeom>
            <a:solidFill>
              <a:schemeClr val="accent1"/>
            </a:solidFill>
            <a:ln w="9525" cap="flat">
              <a:solidFill>
                <a:srgbClr val="D6D6D6"/>
              </a:solidFill>
              <a:prstDash val="solid"/>
              <a:round/>
            </a:ln>
            <a:effectLst/>
          </p:spPr>
          <p:txBody>
            <a:bodyPr wrap="square" lIns="45719" tIns="45719" rIns="45719" bIns="45719" numCol="1" anchor="ctr">
              <a:noAutofit/>
            </a:bodyPr>
            <a:lstStyle/>
            <a:p>
              <a:pPr algn="ctr">
                <a:defRPr sz="1200">
                  <a:solidFill>
                    <a:srgbClr val="000000"/>
                  </a:solidFill>
                </a:defRPr>
              </a:pPr>
              <a:endParaRPr/>
            </a:p>
          </p:txBody>
        </p:sp>
        <p:sp>
          <p:nvSpPr>
            <p:cNvPr id="220" name="Data Exfiltration"/>
            <p:cNvSpPr txBox="1"/>
            <p:nvPr/>
          </p:nvSpPr>
          <p:spPr>
            <a:xfrm>
              <a:off x="34813" y="129967"/>
              <a:ext cx="1564474" cy="355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gn="ctr">
                <a:defRPr sz="1200">
                  <a:solidFill>
                    <a:srgbClr val="000000"/>
                  </a:solidFill>
                </a:defRPr>
              </a:lvl1pPr>
            </a:lstStyle>
            <a:p>
              <a:r>
                <a:t>Data Exfiltration</a:t>
              </a:r>
            </a:p>
          </p:txBody>
        </p:sp>
      </p:grpSp>
      <p:sp>
        <p:nvSpPr>
          <p:cNvPr id="222" name="Google Shape;143;p15"/>
          <p:cNvSpPr txBox="1">
            <a:spLocks noGrp="1"/>
          </p:cNvSpPr>
          <p:nvPr>
            <p:ph type="body" sz="quarter" idx="1"/>
          </p:nvPr>
        </p:nvSpPr>
        <p:spPr>
          <a:xfrm>
            <a:off x="1525737" y="1756224"/>
            <a:ext cx="2638201" cy="400201"/>
          </a:xfrm>
          <a:prstGeom prst="rect">
            <a:avLst/>
          </a:prstGeom>
        </p:spPr>
        <p:txBody>
          <a:bodyPr>
            <a:normAutofit fontScale="92500" lnSpcReduction="20000"/>
          </a:bodyPr>
          <a:lstStyle>
            <a:lvl1pPr marL="0" indent="0" algn="ctr">
              <a:buSzTx/>
              <a:buNone/>
              <a:defRPr b="1">
                <a:solidFill>
                  <a:schemeClr val="accent2"/>
                </a:solidFill>
              </a:defRPr>
            </a:lvl1pPr>
          </a:lstStyle>
          <a:p>
            <a:r>
              <a:t>Verosint Focus</a:t>
            </a:r>
          </a:p>
        </p:txBody>
      </p:sp>
      <p:grpSp>
        <p:nvGrpSpPr>
          <p:cNvPr id="225" name="Google Shape;144;p15"/>
          <p:cNvGrpSpPr/>
          <p:nvPr/>
        </p:nvGrpSpPr>
        <p:grpSpPr>
          <a:xfrm>
            <a:off x="4572274" y="2693549"/>
            <a:ext cx="1173744" cy="750007"/>
            <a:chOff x="0" y="0"/>
            <a:chExt cx="1173743" cy="750006"/>
          </a:xfrm>
        </p:grpSpPr>
        <p:sp>
          <p:nvSpPr>
            <p:cNvPr id="223" name="Shape"/>
            <p:cNvSpPr/>
            <p:nvPr/>
          </p:nvSpPr>
          <p:spPr>
            <a:xfrm>
              <a:off x="0" y="-1"/>
              <a:ext cx="1173744" cy="750007"/>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CC0000"/>
            </a:solidFill>
            <a:ln w="12700" cap="flat">
              <a:noFill/>
              <a:miter lim="400000"/>
            </a:ln>
            <a:effectLst/>
          </p:spPr>
          <p:txBody>
            <a:bodyPr wrap="square" lIns="45719" tIns="45719" rIns="45719" bIns="45719" numCol="1" anchor="ctr">
              <a:noAutofit/>
            </a:bodyPr>
            <a:lstStyle/>
            <a:p>
              <a:pPr algn="ctr">
                <a:defRPr sz="900" b="1">
                  <a:solidFill>
                    <a:schemeClr val="accent1">
                      <a:lumOff val="3680"/>
                    </a:schemeClr>
                  </a:solidFill>
                </a:defRPr>
              </a:pPr>
              <a:endParaRPr/>
            </a:p>
          </p:txBody>
        </p:sp>
        <p:sp>
          <p:nvSpPr>
            <p:cNvPr id="224" name="Break out"/>
            <p:cNvSpPr txBox="1"/>
            <p:nvPr/>
          </p:nvSpPr>
          <p:spPr>
            <a:xfrm>
              <a:off x="232149" y="145911"/>
              <a:ext cx="623154" cy="4830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gn="ctr">
                <a:defRPr sz="1100" b="1">
                  <a:solidFill>
                    <a:schemeClr val="accent1">
                      <a:lumOff val="3680"/>
                    </a:schemeClr>
                  </a:solidFill>
                </a:defRPr>
              </a:lvl1pPr>
            </a:lstStyle>
            <a:p>
              <a:r>
                <a:t>Break out</a:t>
              </a:r>
            </a:p>
          </p:txBody>
        </p:sp>
      </p:grpSp>
      <p:sp>
        <p:nvSpPr>
          <p:cNvPr id="226" name="Google Shape;145;p15"/>
          <p:cNvSpPr/>
          <p:nvPr/>
        </p:nvSpPr>
        <p:spPr>
          <a:xfrm rot="5400000">
            <a:off x="2677249" y="229924"/>
            <a:ext cx="321301" cy="4088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220"/>
                  <a:pt x="10800" y="20751"/>
                </a:cubicBezTo>
                <a:lnTo>
                  <a:pt x="10800" y="11649"/>
                </a:lnTo>
                <a:cubicBezTo>
                  <a:pt x="10800" y="11180"/>
                  <a:pt x="5965" y="10800"/>
                  <a:pt x="0" y="10800"/>
                </a:cubicBezTo>
                <a:cubicBezTo>
                  <a:pt x="5965" y="10800"/>
                  <a:pt x="10800" y="10420"/>
                  <a:pt x="10800" y="9951"/>
                </a:cubicBezTo>
                <a:lnTo>
                  <a:pt x="10800" y="849"/>
                </a:lnTo>
                <a:cubicBezTo>
                  <a:pt x="10800" y="380"/>
                  <a:pt x="15635" y="0"/>
                  <a:pt x="21600" y="0"/>
                </a:cubicBezTo>
              </a:path>
            </a:pathLst>
          </a:custGeom>
          <a:ln>
            <a:solidFill>
              <a:srgbClr val="7C848B"/>
            </a:solidFill>
          </a:ln>
        </p:spPr>
        <p:txBody>
          <a:bodyPr lIns="45719" rIns="45719" anchor="ctr"/>
          <a:lstStyle/>
          <a:p>
            <a:pPr algn="ctr">
              <a:defRPr>
                <a:solidFill>
                  <a:srgbClr val="000000"/>
                </a:solidFill>
              </a:defRPr>
            </a:pPr>
            <a:endParaRPr/>
          </a:p>
        </p:txBody>
      </p:sp>
      <p:sp>
        <p:nvSpPr>
          <p:cNvPr id="227" name="Google Shape;146;p15"/>
          <p:cNvSpPr/>
          <p:nvPr/>
        </p:nvSpPr>
        <p:spPr>
          <a:xfrm rot="16200000" flipH="1">
            <a:off x="6773675" y="592925"/>
            <a:ext cx="321301" cy="3362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138"/>
                  <a:pt x="10800" y="20568"/>
                </a:cubicBezTo>
                <a:lnTo>
                  <a:pt x="10800" y="11832"/>
                </a:lnTo>
                <a:cubicBezTo>
                  <a:pt x="10800" y="11262"/>
                  <a:pt x="5965" y="10800"/>
                  <a:pt x="0" y="10800"/>
                </a:cubicBezTo>
                <a:cubicBezTo>
                  <a:pt x="5965" y="10800"/>
                  <a:pt x="10800" y="10338"/>
                  <a:pt x="10800" y="9768"/>
                </a:cubicBezTo>
                <a:lnTo>
                  <a:pt x="10800" y="1032"/>
                </a:lnTo>
                <a:cubicBezTo>
                  <a:pt x="10800" y="462"/>
                  <a:pt x="15635" y="0"/>
                  <a:pt x="21600" y="0"/>
                </a:cubicBezTo>
              </a:path>
            </a:pathLst>
          </a:custGeom>
          <a:ln>
            <a:solidFill>
              <a:srgbClr val="7C848B"/>
            </a:solidFill>
          </a:ln>
        </p:spPr>
        <p:txBody>
          <a:bodyPr lIns="45719" rIns="45719" anchor="ctr"/>
          <a:lstStyle/>
          <a:p>
            <a:pPr algn="ctr">
              <a:defRPr>
                <a:solidFill>
                  <a:srgbClr val="000000"/>
                </a:solidFill>
              </a:defRPr>
            </a:pPr>
            <a:endParaRPr/>
          </a:p>
        </p:txBody>
      </p:sp>
      <p:sp>
        <p:nvSpPr>
          <p:cNvPr id="228" name="Google Shape;147;p15"/>
          <p:cNvSpPr txBox="1">
            <a:spLocks noGrp="1"/>
          </p:cNvSpPr>
          <p:nvPr>
            <p:ph type="title"/>
          </p:nvPr>
        </p:nvSpPr>
        <p:spPr>
          <a:xfrm>
            <a:off x="623500" y="641175"/>
            <a:ext cx="8488500" cy="415500"/>
          </a:xfrm>
          <a:prstGeom prst="rect">
            <a:avLst/>
          </a:prstGeom>
        </p:spPr>
        <p:txBody>
          <a:bodyPr/>
          <a:lstStyle/>
          <a:p>
            <a:pPr>
              <a:defRPr sz="1400">
                <a:solidFill>
                  <a:srgbClr val="676767"/>
                </a:solidFill>
              </a:defRPr>
            </a:pPr>
            <a:r>
              <a:t>Find attacks faster &amp; avoid damage</a:t>
            </a:r>
            <a:r>
              <a:rPr b="0"/>
              <a:t> with Verosint’s unique focus on real-time account compromise</a:t>
            </a:r>
          </a:p>
        </p:txBody>
      </p:sp>
      <p:sp>
        <p:nvSpPr>
          <p:cNvPr id="229" name="Google Shape;148;p15"/>
          <p:cNvSpPr txBox="1"/>
          <p:nvPr/>
        </p:nvSpPr>
        <p:spPr>
          <a:xfrm>
            <a:off x="702232" y="1293999"/>
            <a:ext cx="3371927" cy="40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lnSpcReduction="10000"/>
          </a:bodyPr>
          <a:lstStyle>
            <a:lvl1pPr defTabSz="804672">
              <a:defRPr sz="1584" b="1">
                <a:solidFill>
                  <a:srgbClr val="676767"/>
                </a:solidFill>
              </a:defRPr>
            </a:lvl1pPr>
          </a:lstStyle>
          <a:p>
            <a:r>
              <a:t>TYPICAL ATTACK SEQUENCE</a:t>
            </a:r>
          </a:p>
        </p:txBody>
      </p:sp>
      <p:sp>
        <p:nvSpPr>
          <p:cNvPr id="230" name="Google Shape;149;p15"/>
          <p:cNvSpPr/>
          <p:nvPr/>
        </p:nvSpPr>
        <p:spPr>
          <a:xfrm>
            <a:off x="793237" y="2755325"/>
            <a:ext cx="3928802" cy="9901"/>
          </a:xfrm>
          <a:prstGeom prst="line">
            <a:avLst/>
          </a:prstGeom>
          <a:ln>
            <a:solidFill>
              <a:srgbClr val="7C848B"/>
            </a:solidFill>
            <a:headEnd type="triangle"/>
            <a:tailEnd type="triangle"/>
          </a:ln>
        </p:spPr>
        <p:txBody>
          <a:bodyPr lIns="45719" rIns="45719"/>
          <a:lstStyle/>
          <a:p>
            <a:endParaRPr/>
          </a:p>
        </p:txBody>
      </p:sp>
      <p:sp>
        <p:nvSpPr>
          <p:cNvPr id="231" name="Google Shape;150;p15"/>
          <p:cNvSpPr/>
          <p:nvPr/>
        </p:nvSpPr>
        <p:spPr>
          <a:xfrm flipV="1">
            <a:off x="5489449" y="2763537"/>
            <a:ext cx="3162001" cy="8401"/>
          </a:xfrm>
          <a:prstGeom prst="line">
            <a:avLst/>
          </a:prstGeom>
          <a:ln>
            <a:solidFill>
              <a:srgbClr val="7C848B"/>
            </a:solidFill>
            <a:headEnd type="triangle"/>
            <a:tailEnd type="triangle"/>
          </a:ln>
        </p:spPr>
        <p:txBody>
          <a:bodyPr lIns="45719" rIns="45719"/>
          <a:lstStyle/>
          <a:p>
            <a:endParaRPr/>
          </a:p>
        </p:txBody>
      </p:sp>
      <p:sp>
        <p:nvSpPr>
          <p:cNvPr id="232" name="Google Shape;151;p15"/>
          <p:cNvSpPr txBox="1"/>
          <p:nvPr/>
        </p:nvSpPr>
        <p:spPr>
          <a:xfrm>
            <a:off x="4123963" y="4031399"/>
            <a:ext cx="1983301" cy="592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lvl1pPr algn="ctr">
              <a:defRPr sz="1300" b="1">
                <a:solidFill>
                  <a:srgbClr val="980000"/>
                </a:solidFill>
              </a:defRPr>
            </a:lvl1pPr>
          </a:lstStyle>
          <a:p>
            <a:r>
              <a:t>Average time to breakout: 62 min</a:t>
            </a:r>
          </a:p>
        </p:txBody>
      </p:sp>
      <p:sp>
        <p:nvSpPr>
          <p:cNvPr id="233" name="Google Shape;152;p15"/>
          <p:cNvSpPr txBox="1"/>
          <p:nvPr/>
        </p:nvSpPr>
        <p:spPr>
          <a:xfrm>
            <a:off x="5318225" y="2353099"/>
            <a:ext cx="3232201" cy="35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pPr algn="ctr">
              <a:defRPr sz="1100">
                <a:solidFill>
                  <a:srgbClr val="676767"/>
                </a:solidFill>
              </a:defRPr>
            </a:pPr>
            <a:r>
              <a:t>Avg dwell time to detect &amp; remediate: </a:t>
            </a:r>
            <a:r>
              <a:rPr b="1"/>
              <a:t>292 days</a:t>
            </a:r>
          </a:p>
        </p:txBody>
      </p:sp>
      <p:sp>
        <p:nvSpPr>
          <p:cNvPr id="234" name="Google Shape;153;p15"/>
          <p:cNvSpPr txBox="1"/>
          <p:nvPr/>
        </p:nvSpPr>
        <p:spPr>
          <a:xfrm>
            <a:off x="5869387" y="1756224"/>
            <a:ext cx="2249701" cy="40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fontScale="92500"/>
          </a:bodyPr>
          <a:lstStyle>
            <a:lvl1pPr algn="ctr" defTabSz="813816">
              <a:lnSpc>
                <a:spcPct val="115000"/>
              </a:lnSpc>
              <a:defRPr sz="1424" b="1">
                <a:solidFill>
                  <a:srgbClr val="676767"/>
                </a:solidFill>
              </a:defRPr>
            </a:lvl1pPr>
          </a:lstStyle>
          <a:p>
            <a:r>
              <a:t>Typical XDR/EDR Focus</a:t>
            </a:r>
          </a:p>
        </p:txBody>
      </p:sp>
      <p:sp>
        <p:nvSpPr>
          <p:cNvPr id="235" name="Google Shape;154;p15"/>
          <p:cNvSpPr txBox="1"/>
          <p:nvPr/>
        </p:nvSpPr>
        <p:spPr>
          <a:xfrm>
            <a:off x="556324" y="144552"/>
            <a:ext cx="8125202" cy="615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lvl1pPr>
              <a:defRPr sz="2800" b="1">
                <a:solidFill>
                  <a:schemeClr val="accent5"/>
                </a:solidFill>
              </a:defRPr>
            </a:lvl1pPr>
          </a:lstStyle>
          <a:p>
            <a:r>
              <a:t>#2: Detect Fast To Stop Downstream Damage</a:t>
            </a:r>
          </a:p>
        </p:txBody>
      </p:sp>
      <p:sp>
        <p:nvSpPr>
          <p:cNvPr id="236" name="Google Shape;155;p15"/>
          <p:cNvSpPr txBox="1"/>
          <p:nvPr/>
        </p:nvSpPr>
        <p:spPr>
          <a:xfrm>
            <a:off x="1753549" y="2345449"/>
            <a:ext cx="2168701" cy="376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lvl1pPr algn="ctr">
              <a:defRPr sz="1200" b="1">
                <a:solidFill>
                  <a:schemeClr val="accent2"/>
                </a:solidFill>
              </a:defRPr>
            </a:lvl1pPr>
          </a:lstStyle>
          <a:p>
            <a:r>
              <a:t>Verosint MTTD: 5 seconds</a:t>
            </a:r>
          </a:p>
        </p:txBody>
      </p:sp>
      <p:sp>
        <p:nvSpPr>
          <p:cNvPr id="237" name="Google Shape;156;p15"/>
          <p:cNvSpPr/>
          <p:nvPr/>
        </p:nvSpPr>
        <p:spPr>
          <a:xfrm flipH="1" flipV="1">
            <a:off x="5115150" y="3367349"/>
            <a:ext cx="8401" cy="741901"/>
          </a:xfrm>
          <a:prstGeom prst="line">
            <a:avLst/>
          </a:prstGeom>
          <a:ln>
            <a:solidFill>
              <a:srgbClr val="7C848B"/>
            </a:solidFill>
            <a:tailEnd type="triangle"/>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Google Shape;161;p16"/>
          <p:cNvSpPr txBox="1">
            <a:spLocks noGrp="1"/>
          </p:cNvSpPr>
          <p:nvPr>
            <p:ph type="body" sz="half" idx="1"/>
          </p:nvPr>
        </p:nvSpPr>
        <p:spPr>
          <a:xfrm>
            <a:off x="722275" y="1309550"/>
            <a:ext cx="3925800" cy="3442500"/>
          </a:xfrm>
          <a:prstGeom prst="rect">
            <a:avLst/>
          </a:prstGeom>
        </p:spPr>
        <p:txBody>
          <a:bodyPr/>
          <a:lstStyle/>
          <a:p>
            <a:pPr marL="0" indent="0">
              <a:buSzTx/>
              <a:buNone/>
              <a:defRPr sz="1800" b="1">
                <a:solidFill>
                  <a:schemeClr val="accent2"/>
                </a:solidFill>
              </a:defRPr>
            </a:pPr>
            <a:r>
              <a:t>BEFORE VEROSINT</a:t>
            </a:r>
          </a:p>
          <a:p>
            <a:pPr marL="0" indent="0">
              <a:buSzTx/>
              <a:buNone/>
              <a:defRPr sz="1500">
                <a:solidFill>
                  <a:srgbClr val="676767"/>
                </a:solidFill>
              </a:defRPr>
            </a:pPr>
            <a:r>
              <a:rPr>
                <a:solidFill>
                  <a:srgbClr val="000000"/>
                </a:solidFill>
              </a:rPr>
              <a:t>Investigation via log files and manual remediation of an account isn’t cutting it.</a:t>
            </a:r>
            <a:r>
              <a:t> </a:t>
            </a:r>
          </a:p>
          <a:p>
            <a:pPr marL="0" indent="0">
              <a:buSzTx/>
              <a:buNone/>
              <a:defRPr b="1"/>
            </a:pPr>
            <a:endParaRPr/>
          </a:p>
          <a:p>
            <a:pPr marL="0" indent="0">
              <a:buSzTx/>
              <a:buNone/>
              <a:defRPr sz="1800" b="1">
                <a:solidFill>
                  <a:schemeClr val="accent2"/>
                </a:solidFill>
              </a:defRPr>
            </a:pPr>
            <a:r>
              <a:t>WITH VEROSINT</a:t>
            </a:r>
          </a:p>
          <a:p>
            <a:pPr marL="0" indent="0">
              <a:buSzTx/>
              <a:buNone/>
              <a:defRPr sz="1500">
                <a:solidFill>
                  <a:srgbClr val="000000"/>
                </a:solidFill>
              </a:defRPr>
            </a:pPr>
            <a:r>
              <a:t>Investigate in minutes, not days, with unparalleled visibility and intelligence that </a:t>
            </a:r>
            <a:r>
              <a:rPr b="1"/>
              <a:t>distinguishes Incidents from events</a:t>
            </a:r>
          </a:p>
          <a:p>
            <a:pPr marL="0" indent="0">
              <a:buSzTx/>
              <a:buNone/>
              <a:defRPr sz="1400">
                <a:solidFill>
                  <a:srgbClr val="000000"/>
                </a:solidFill>
              </a:defRPr>
            </a:pPr>
            <a:endParaRPr b="1"/>
          </a:p>
          <a:p>
            <a:pPr marL="0" indent="0">
              <a:buSzTx/>
              <a:buNone/>
              <a:defRPr sz="1500">
                <a:solidFill>
                  <a:srgbClr val="000000"/>
                </a:solidFill>
              </a:defRPr>
            </a:pPr>
            <a:r>
              <a:t>“One Click” built in Threat Response Playbooks to quickly remediate and resolve threats.</a:t>
            </a:r>
          </a:p>
        </p:txBody>
      </p:sp>
      <p:pic>
        <p:nvPicPr>
          <p:cNvPr id="242" name="Google Shape;162;p16" descr="Google Shape;162;p16"/>
          <p:cNvPicPr>
            <a:picLocks noChangeAspect="1"/>
          </p:cNvPicPr>
          <p:nvPr/>
        </p:nvPicPr>
        <p:blipFill>
          <a:blip r:embed="rId2"/>
          <a:srcRect b="55943"/>
          <a:stretch>
            <a:fillRect/>
          </a:stretch>
        </p:blipFill>
        <p:spPr>
          <a:xfrm>
            <a:off x="5330625" y="1326525"/>
            <a:ext cx="3336500" cy="2186277"/>
          </a:xfrm>
          <a:prstGeom prst="rect">
            <a:avLst/>
          </a:prstGeom>
          <a:ln w="12700">
            <a:miter lim="400000"/>
          </a:ln>
          <a:effectLst>
            <a:outerShdw blurRad="76200" dist="9525" dir="5400000" rotWithShape="0">
              <a:srgbClr val="000000">
                <a:alpha val="20000"/>
              </a:srgbClr>
            </a:outerShdw>
          </a:effectLst>
        </p:spPr>
      </p:pic>
      <p:pic>
        <p:nvPicPr>
          <p:cNvPr id="243" name="Google Shape;163;p16" descr="Google Shape;163;p16"/>
          <p:cNvPicPr>
            <a:picLocks noChangeAspect="1"/>
          </p:cNvPicPr>
          <p:nvPr/>
        </p:nvPicPr>
        <p:blipFill>
          <a:blip r:embed="rId3"/>
          <a:stretch>
            <a:fillRect/>
          </a:stretch>
        </p:blipFill>
        <p:spPr>
          <a:xfrm>
            <a:off x="4960549" y="3298749"/>
            <a:ext cx="3067577" cy="1107052"/>
          </a:xfrm>
          <a:prstGeom prst="rect">
            <a:avLst/>
          </a:prstGeom>
          <a:ln w="12700">
            <a:miter lim="400000"/>
          </a:ln>
          <a:effectLst>
            <a:outerShdw blurRad="76200" dist="9525" dir="5400000" rotWithShape="0">
              <a:srgbClr val="000000">
                <a:alpha val="20000"/>
              </a:srgbClr>
            </a:outerShdw>
          </a:effectLst>
        </p:spPr>
      </p:pic>
      <p:sp>
        <p:nvSpPr>
          <p:cNvPr id="244" name="Google Shape;164;p16"/>
          <p:cNvSpPr txBox="1">
            <a:spLocks noGrp="1"/>
          </p:cNvSpPr>
          <p:nvPr>
            <p:ph type="title"/>
          </p:nvPr>
        </p:nvSpPr>
        <p:spPr>
          <a:xfrm>
            <a:off x="623500" y="641175"/>
            <a:ext cx="8015700" cy="646500"/>
          </a:xfrm>
          <a:prstGeom prst="rect">
            <a:avLst/>
          </a:prstGeom>
        </p:spPr>
        <p:txBody>
          <a:bodyPr/>
          <a:lstStyle/>
          <a:p>
            <a:pPr>
              <a:defRPr sz="1400">
                <a:solidFill>
                  <a:srgbClr val="676767"/>
                </a:solidFill>
              </a:defRPr>
            </a:pPr>
            <a:r>
              <a:t>Gain Efficiency &amp; Productivity </a:t>
            </a:r>
            <a:r>
              <a:rPr b="0"/>
              <a:t>with “One Click” Response Playbooks and unparalleled investigative tooling</a:t>
            </a:r>
          </a:p>
        </p:txBody>
      </p:sp>
      <p:sp>
        <p:nvSpPr>
          <p:cNvPr id="245" name="Google Shape;165;p16"/>
          <p:cNvSpPr txBox="1"/>
          <p:nvPr/>
        </p:nvSpPr>
        <p:spPr>
          <a:xfrm>
            <a:off x="632524" y="144552"/>
            <a:ext cx="8125202" cy="605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lvl1pPr>
              <a:defRPr sz="2700" b="1">
                <a:solidFill>
                  <a:schemeClr val="accent5"/>
                </a:solidFill>
              </a:defRPr>
            </a:lvl1pPr>
          </a:lstStyle>
          <a:p>
            <a:r>
              <a:t>#3: Simplify Investigation and Remediation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Verosint Deck">
  <a:themeElements>
    <a:clrScheme name="Verosint Deck">
      <a:dk1>
        <a:srgbClr val="142748"/>
      </a:dk1>
      <a:lt1>
        <a:srgbClr val="FDFDFD"/>
      </a:lt1>
      <a:dk2>
        <a:srgbClr val="A7A7A7"/>
      </a:dk2>
      <a:lt2>
        <a:srgbClr val="535353"/>
      </a:lt2>
      <a:accent1>
        <a:srgbClr val="F4F4F4"/>
      </a:accent1>
      <a:accent2>
        <a:srgbClr val="0070D1"/>
      </a:accent2>
      <a:accent3>
        <a:srgbClr val="FE5000"/>
      </a:accent3>
      <a:accent4>
        <a:srgbClr val="142748"/>
      </a:accent4>
      <a:accent5>
        <a:srgbClr val="1B365F"/>
      </a:accent5>
      <a:accent6>
        <a:srgbClr val="35527E"/>
      </a:accent6>
      <a:hlink>
        <a:srgbClr val="0000FF"/>
      </a:hlink>
      <a:folHlink>
        <a:srgbClr val="FF00FF"/>
      </a:folHlink>
    </a:clrScheme>
    <a:fontScheme name="Verosint Deck">
      <a:majorFont>
        <a:latin typeface="Arial"/>
        <a:ea typeface="Arial"/>
        <a:cs typeface="Arial"/>
      </a:majorFont>
      <a:minorFont>
        <a:latin typeface="Arial"/>
        <a:ea typeface="Arial"/>
        <a:cs typeface="Arial"/>
      </a:minorFont>
    </a:fontScheme>
    <a:fmtScheme name="Verosint De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368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Verosint Deck">
  <a:themeElements>
    <a:clrScheme name="Verosint Deck">
      <a:dk1>
        <a:srgbClr val="000000"/>
      </a:dk1>
      <a:lt1>
        <a:srgbClr val="FFFFFF"/>
      </a:lt1>
      <a:dk2>
        <a:srgbClr val="A7A7A7"/>
      </a:dk2>
      <a:lt2>
        <a:srgbClr val="535353"/>
      </a:lt2>
      <a:accent1>
        <a:srgbClr val="F4F4F4"/>
      </a:accent1>
      <a:accent2>
        <a:srgbClr val="0070D1"/>
      </a:accent2>
      <a:accent3>
        <a:srgbClr val="FE5000"/>
      </a:accent3>
      <a:accent4>
        <a:srgbClr val="142748"/>
      </a:accent4>
      <a:accent5>
        <a:srgbClr val="1B365F"/>
      </a:accent5>
      <a:accent6>
        <a:srgbClr val="35527E"/>
      </a:accent6>
      <a:hlink>
        <a:srgbClr val="0000FF"/>
      </a:hlink>
      <a:folHlink>
        <a:srgbClr val="FF00FF"/>
      </a:folHlink>
    </a:clrScheme>
    <a:fontScheme name="Verosint Deck">
      <a:majorFont>
        <a:latin typeface="Arial"/>
        <a:ea typeface="Arial"/>
        <a:cs typeface="Arial"/>
      </a:majorFont>
      <a:minorFont>
        <a:latin typeface="Arial"/>
        <a:ea typeface="Arial"/>
        <a:cs typeface="Arial"/>
      </a:minorFont>
    </a:fontScheme>
    <a:fmtScheme name="Verosint De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368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936</Words>
  <Application>Microsoft Macintosh PowerPoint</Application>
  <PresentationFormat>On-screen Show (16:9)</PresentationFormat>
  <Paragraphs>139</Paragraphs>
  <Slides>14</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Verosint Deck</vt:lpstr>
      <vt:lpstr>ITDR Sales Enablement for IDMWorks</vt:lpstr>
      <vt:lpstr>Introduction to Verosint</vt:lpstr>
      <vt:lpstr>Introduction to Verosint</vt:lpstr>
      <vt:lpstr>User Account Security is broken and unstainable</vt:lpstr>
      <vt:lpstr>Why is it unsustainable? </vt:lpstr>
      <vt:lpstr>Verosint Provides Real-Time ITDR Capabilities</vt:lpstr>
      <vt:lpstr>Detect indicators of attack by monitoring for TTPs Detect the moment an account is compromised by knowing what is normal for every user</vt:lpstr>
      <vt:lpstr>Find attacks faster &amp; avoid damage with Verosint’s unique focus on real-time account compromise</vt:lpstr>
      <vt:lpstr>Gain Efficiency &amp; Productivity with “One Click” Response Playbooks and unparalleled investigative tooling</vt:lpstr>
      <vt:lpstr>How Verosint Works</vt:lpstr>
      <vt:lpstr>Customer Success Story</vt:lpstr>
      <vt:lpstr>Why Sell Verosint?</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ITDR Sales Enablement for IDMWorks</dc:title>
  <cp:lastModifiedBy>Jason Bonds</cp:lastModifiedBy>
  <cp:revision>6</cp:revision>
  <dcterms:modified xsi:type="dcterms:W3CDTF">2025-01-30T22:25:31Z</dcterms:modified>
</cp:coreProperties>
</file>